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279" r:id="rId19"/>
    <p:sldId id="306" r:id="rId20"/>
    <p:sldId id="299" r:id="rId21"/>
    <p:sldId id="270" r:id="rId22"/>
    <p:sldId id="392" r:id="rId23"/>
    <p:sldId id="380" r:id="rId24"/>
    <p:sldId id="322" r:id="rId25"/>
    <p:sldId id="381" r:id="rId26"/>
    <p:sldId id="326" r:id="rId27"/>
    <p:sldId id="301" r:id="rId28"/>
    <p:sldId id="337" r:id="rId29"/>
    <p:sldId id="312" r:id="rId30"/>
    <p:sldId id="295" r:id="rId31"/>
    <p:sldId id="266" r:id="rId32"/>
    <p:sldId id="274" r:id="rId33"/>
    <p:sldId id="267" r:id="rId34"/>
    <p:sldId id="385" r:id="rId35"/>
    <p:sldId id="264" r:id="rId36"/>
    <p:sldId id="259" r:id="rId37"/>
    <p:sldId id="296" r:id="rId38"/>
    <p:sldId id="271" r:id="rId39"/>
    <p:sldId id="297" r:id="rId40"/>
    <p:sldId id="393" r:id="rId41"/>
    <p:sldId id="272" r:id="rId42"/>
    <p:sldId id="340" r:id="rId43"/>
    <p:sldId id="348" r:id="rId44"/>
    <p:sldId id="309" r:id="rId45"/>
    <p:sldId id="313" r:id="rId46"/>
    <p:sldId id="394" r:id="rId47"/>
    <p:sldId id="342" r:id="rId48"/>
    <p:sldId id="316" r:id="rId49"/>
    <p:sldId id="298" r:id="rId50"/>
    <p:sldId id="303" r:id="rId51"/>
    <p:sldId id="304" r:id="rId52"/>
    <p:sldId id="305" r:id="rId53"/>
    <p:sldId id="280" r:id="rId54"/>
    <p:sldId id="281" r:id="rId55"/>
    <p:sldId id="282" r:id="rId56"/>
    <p:sldId id="307" r:id="rId57"/>
    <p:sldId id="289" r:id="rId58"/>
    <p:sldId id="290" r:id="rId59"/>
    <p:sldId id="323" r:id="rId60"/>
    <p:sldId id="308" r:id="rId61"/>
    <p:sldId id="311" r:id="rId62"/>
    <p:sldId id="314" r:id="rId63"/>
    <p:sldId id="315" r:id="rId64"/>
    <p:sldId id="327" r:id="rId65"/>
    <p:sldId id="287" r:id="rId66"/>
    <p:sldId id="339" r:id="rId67"/>
    <p:sldId id="288" r:id="rId68"/>
    <p:sldId id="343" r:id="rId69"/>
    <p:sldId id="320" r:id="rId70"/>
    <p:sldId id="310" r:id="rId71"/>
    <p:sldId id="345" r:id="rId72"/>
    <p:sldId id="349" r:id="rId73"/>
    <p:sldId id="328" r:id="rId74"/>
    <p:sldId id="395" r:id="rId75"/>
    <p:sldId id="273" r:id="rId76"/>
    <p:sldId id="318" r:id="rId77"/>
    <p:sldId id="317" r:id="rId78"/>
    <p:sldId id="275" r:id="rId79"/>
    <p:sldId id="387" r:id="rId80"/>
    <p:sldId id="351" r:id="rId81"/>
    <p:sldId id="352" r:id="rId82"/>
    <p:sldId id="353" r:id="rId83"/>
    <p:sldId id="283" r:id="rId84"/>
    <p:sldId id="319" r:id="rId85"/>
    <p:sldId id="354" r:id="rId86"/>
    <p:sldId id="388" r:id="rId87"/>
    <p:sldId id="284" r:id="rId88"/>
    <p:sldId id="285" r:id="rId89"/>
    <p:sldId id="382" r:id="rId90"/>
    <p:sldId id="389" r:id="rId91"/>
    <p:sldId id="355" r:id="rId92"/>
    <p:sldId id="356" r:id="rId93"/>
    <p:sldId id="357" r:id="rId94"/>
    <p:sldId id="358" r:id="rId95"/>
    <p:sldId id="359" r:id="rId96"/>
    <p:sldId id="361" r:id="rId97"/>
    <p:sldId id="362" r:id="rId98"/>
    <p:sldId id="363" r:id="rId99"/>
    <p:sldId id="364" r:id="rId100"/>
    <p:sldId id="365" r:id="rId101"/>
    <p:sldId id="321" r:id="rId102"/>
    <p:sldId id="366" r:id="rId103"/>
    <p:sldId id="367" r:id="rId104"/>
    <p:sldId id="368" r:id="rId105"/>
    <p:sldId id="369" r:id="rId106"/>
    <p:sldId id="371" r:id="rId107"/>
    <p:sldId id="372" r:id="rId108"/>
    <p:sldId id="396" r:id="rId109"/>
    <p:sldId id="373" r:id="rId110"/>
    <p:sldId id="398" r:id="rId111"/>
    <p:sldId id="397" r:id="rId112"/>
    <p:sldId id="374" r:id="rId113"/>
    <p:sldId id="375" r:id="rId114"/>
    <p:sldId id="376" r:id="rId115"/>
    <p:sldId id="399" r:id="rId116"/>
    <p:sldId id="400" r:id="rId117"/>
    <p:sldId id="401" r:id="rId118"/>
    <p:sldId id="402" r:id="rId119"/>
    <p:sldId id="403" r:id="rId120"/>
    <p:sldId id="404" r:id="rId121"/>
    <p:sldId id="324" r:id="rId122"/>
    <p:sldId id="370" r:id="rId123"/>
    <p:sldId id="329" r:id="rId124"/>
    <p:sldId id="331" r:id="rId125"/>
    <p:sldId id="405" r:id="rId126"/>
    <p:sldId id="332" r:id="rId127"/>
    <p:sldId id="378" r:id="rId128"/>
    <p:sldId id="336" r:id="rId129"/>
    <p:sldId id="334" r:id="rId130"/>
    <p:sldId id="344" r:id="rId131"/>
    <p:sldId id="335" r:id="rId132"/>
    <p:sldId id="330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</p14:sldIdLst>
        </p14:section>
        <p14:section name="A guide to the provided passes" id="{0CC26519-4DC9-9448-93D4-5105870EF9A6}">
          <p14:sldIdLst>
            <p14:sldId id="349"/>
            <p14:sldId id="328"/>
            <p14:sldId id="395"/>
            <p14:sldId id="273"/>
            <p14:sldId id="318"/>
            <p14:sldId id="317"/>
            <p14:sldId id="275"/>
            <p14:sldId id="387"/>
            <p14:sldId id="351"/>
            <p14:sldId id="352"/>
            <p14:sldId id="353"/>
            <p14:sldId id="283"/>
            <p14:sldId id="319"/>
            <p14:sldId id="354"/>
            <p14:sldId id="388"/>
            <p14:sldId id="284"/>
            <p14:sldId id="285"/>
            <p14:sldId id="382"/>
            <p14:sldId id="389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21"/>
            <p14:sldId id="366"/>
            <p14:sldId id="367"/>
            <p14:sldId id="368"/>
            <p14:sldId id="369"/>
            <p14:sldId id="371"/>
            <p14:sldId id="372"/>
            <p14:sldId id="396"/>
            <p14:sldId id="373"/>
            <p14:sldId id="398"/>
            <p14:sldId id="397"/>
            <p14:sldId id="374"/>
            <p14:sldId id="375"/>
            <p14:sldId id="376"/>
            <p14:sldId id="399"/>
            <p14:sldId id="400"/>
            <p14:sldId id="401"/>
            <p14:sldId id="402"/>
            <p14:sldId id="403"/>
            <p14:sldId id="404"/>
            <p14:sldId id="32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332"/>
            <p14:sldId id="378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18" autoAdjust="0"/>
    <p:restoredTop sz="94669"/>
  </p:normalViewPr>
  <p:slideViewPr>
    <p:cSldViewPr snapToGrid="0" snapToObjects="1">
      <p:cViewPr varScale="1">
        <p:scale>
          <a:sx n="43" d="100"/>
          <a:sy n="43" d="100"/>
        </p:scale>
        <p:origin x="68" y="5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6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reference compiler implementation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</a:t>
            </a:r>
            <a:r>
              <a:rPr lang="en-US" dirty="0" smtClean="0"/>
              <a:t>2017</a:t>
            </a:r>
          </a:p>
          <a:p>
            <a:r>
              <a:rPr lang="en-US" dirty="0" smtClean="0"/>
              <a:t>Mihai Budiu</a:t>
            </a:r>
          </a:p>
          <a:p>
            <a:r>
              <a:rPr lang="en-US" dirty="0" smtClean="0"/>
              <a:t>mbudiu@vmware.com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Target-independent</a:t>
            </a:r>
          </a:p>
          <a:p>
            <a:r>
              <a:rPr lang="en-US" sz="2000" dirty="0" smtClean="0"/>
              <a:t>~25 distinct passes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</a:t>
            </a:r>
            <a:r>
              <a:rPr lang="en-US" sz="2400" i="1" dirty="0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~25 distinct passes</a:t>
            </a:r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SideEffectOrdering</a:t>
            </a:r>
            <a:r>
              <a:rPr lang="en-US" dirty="0" smtClean="0"/>
              <a:t> may introduce if statements</a:t>
            </a:r>
          </a:p>
          <a:p>
            <a:r>
              <a:rPr lang="en-US" dirty="0" smtClean="0"/>
              <a:t>if statements are illegal in parser states</a:t>
            </a:r>
          </a:p>
          <a:p>
            <a:r>
              <a:rPr lang="en-US" dirty="0" smtClean="0"/>
              <a:t>This pass converts such if statements into</a:t>
            </a:r>
            <a:br>
              <a:rPr lang="en-US" dirty="0" smtClean="0"/>
            </a:br>
            <a:r>
              <a:rPr lang="en-US" dirty="0" smtClean="0"/>
              <a:t>transition </a:t>
            </a:r>
            <a:r>
              <a:rPr lang="en-US" dirty="0" smtClean="0"/>
              <a:t>statements by inserting new states</a:t>
            </a:r>
            <a:endParaRPr lang="en-US" dirty="0"/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P4::Evaluator</a:t>
            </a:r>
          </a:p>
          <a:p>
            <a:r>
              <a:rPr lang="en-US" dirty="0" smtClean="0"/>
              <a:t>Should be called after the front-end and mid-end</a:t>
            </a:r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smtClean="0"/>
              <a:t>Each block maps IR nodes to </a:t>
            </a:r>
            <a:r>
              <a:rPr lang="en-US" dirty="0" err="1" smtClean="0"/>
              <a:t>CompileTimeValue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CompileTimeValue</a:t>
            </a:r>
            <a:r>
              <a:rPr lang="en-US" dirty="0" smtClean="0"/>
              <a:t> is a compile-time constant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Compiler Mid-end Passes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Collection of passes that can be assembled by target compiler writers </a:t>
            </a:r>
            <a:br>
              <a:rPr lang="en-US" dirty="0" smtClean="0"/>
            </a:br>
            <a:r>
              <a:rPr lang="en-US" dirty="0" smtClean="0"/>
              <a:t>into a custom architecture-specific mid-end</a:t>
            </a:r>
            <a:endParaRPr lang="en-US" dirty="0"/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290721"/>
          </a:xfrm>
        </p:spPr>
        <p:txBody>
          <a:bodyPr>
            <a:noAutofit/>
          </a:bodyPr>
          <a:lstStyle/>
          <a:p>
            <a:r>
              <a:rPr lang="en-US" dirty="0" smtClean="0"/>
              <a:t>Converts return statements into control-flow</a:t>
            </a:r>
          </a:p>
          <a:p>
            <a:r>
              <a:rPr lang="en-US" dirty="0" smtClean="0"/>
              <a:t>Both in actions and control blocks</a:t>
            </a:r>
            <a:endParaRPr lang="en-US" dirty="0"/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RemoveExits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576845"/>
            <a:ext cx="10515600" cy="1262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Converts exit statements into control-flow</a:t>
            </a:r>
          </a:p>
          <a:p>
            <a:r>
              <a:rPr lang="en-US" dirty="0" smtClean="0"/>
              <a:t>Inter-procedural: an exit in an action causes the whole control to terminate</a:t>
            </a:r>
            <a:endParaRPr lang="en-US" dirty="0"/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919" y="3564948"/>
            <a:ext cx="1006168" cy="12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Inline, </a:t>
            </a:r>
            <a:r>
              <a:rPr lang="en-US" dirty="0" err="1" smtClean="0"/>
              <a:t>InlineActions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 smtClean="0"/>
              <a:t>Inline calls to controls from other controls</a:t>
            </a:r>
          </a:p>
          <a:p>
            <a:r>
              <a:rPr lang="en-US" dirty="0" smtClean="0"/>
              <a:t>Inline calls to parsers from other parsers</a:t>
            </a:r>
          </a:p>
          <a:p>
            <a:r>
              <a:rPr lang="en-US" dirty="0" smtClean="0"/>
              <a:t>Inline calls to actions from other actions</a:t>
            </a:r>
          </a:p>
          <a:p>
            <a:r>
              <a:rPr lang="en-US" dirty="0" smtClean="0"/>
              <a:t>Inlining requires substituting types, and constructor and call parameters</a:t>
            </a:r>
          </a:p>
          <a:p>
            <a:r>
              <a:rPr lang="en-US" dirty="0" smtClean="0"/>
              <a:t>Inlining is done bottom-up in the call-graph, starting from leaves</a:t>
            </a:r>
          </a:p>
          <a:p>
            <a:r>
              <a:rPr lang="en-US" dirty="0" smtClean="0"/>
              <a:t>Inlining must create new hierarchical names for control-plane visible objects (tables, actions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7996"/>
          </a:xfrm>
        </p:spPr>
        <p:txBody>
          <a:bodyPr/>
          <a:lstStyle/>
          <a:p>
            <a:r>
              <a:rPr lang="en-US" dirty="0" smtClean="0"/>
              <a:t>Create one action clone for each table using it</a:t>
            </a:r>
          </a:p>
          <a:p>
            <a:r>
              <a:rPr lang="en-US" dirty="0" smtClean="0"/>
              <a:t>This way actions in different tables can be optimized separately</a:t>
            </a:r>
            <a:endParaRPr lang="en-US" dirty="0"/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3569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4817478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 unique names to action </a:t>
            </a:r>
            <a:r>
              <a:rPr lang="en-US" dirty="0" smtClean="0"/>
              <a:t>parameters</a:t>
            </a:r>
            <a:endParaRPr lang="en-US" dirty="0" smtClean="0"/>
          </a:p>
          <a:p>
            <a:r>
              <a:rPr lang="en-US" dirty="0" smtClean="0"/>
              <a:t>In preparation for parameter removal</a:t>
            </a:r>
            <a:endParaRPr lang="en-US" dirty="0"/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4009752"/>
            <a:ext cx="2392136" cy="134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 smtClean="0"/>
              <a:t>After </a:t>
            </a:r>
            <a:r>
              <a:rPr lang="en-US" dirty="0" smtClean="0"/>
              <a:t>this pass actions only have control-plane parameters</a:t>
            </a:r>
            <a:endParaRPr lang="en-US" dirty="0" smtClean="0"/>
          </a:p>
          <a:p>
            <a:r>
              <a:rPr lang="en-US" dirty="0" smtClean="0"/>
              <a:t>The parameters are replaced by variables in the enclosing control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Uses a user-supplied policy to decide whether the expression for computing a table key is too complex</a:t>
            </a:r>
          </a:p>
          <a:p>
            <a:r>
              <a:rPr lang="en-US" dirty="0" smtClean="0"/>
              <a:t>The key computation can be turned into additional statements</a:t>
            </a:r>
            <a:endParaRPr lang="en-US" dirty="0"/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98" y="424515"/>
            <a:ext cx="1976203" cy="197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SimplifySelect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 smtClean="0"/>
              <a:t>If required checks that all select statement labels are constant</a:t>
            </a:r>
          </a:p>
          <a:p>
            <a:r>
              <a:rPr lang="en-US" dirty="0" smtClean="0"/>
              <a:t>Removes provably unreachable select labels</a:t>
            </a:r>
            <a:endParaRPr lang="en-US" dirty="0"/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Makes sure that all compile-time only operations have been removed (e.g., division, modulo)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 smtClean="0"/>
              <a:t>Converts calls to </a:t>
            </a:r>
            <a:r>
              <a:rPr lang="en-US" dirty="0" err="1" smtClean="0"/>
              <a:t>packet_out.emit</a:t>
            </a:r>
            <a:r>
              <a:rPr lang="en-US" dirty="0" smtClean="0"/>
              <a:t> with arguments that are structures and arrays into multiple calls, one for each field/element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EliminateTuples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err="1" smtClean="0"/>
              <a:t>CopyStructures</a:t>
            </a:r>
            <a:r>
              <a:rPr lang="en-US" dirty="0" smtClean="0"/>
              <a:t>, </a:t>
            </a:r>
            <a:r>
              <a:rPr lang="en-US" dirty="0" err="1" smtClean="0"/>
              <a:t>NestedStructs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tuple&lt;&gt; types to structures</a:t>
            </a:r>
          </a:p>
          <a:p>
            <a:r>
              <a:rPr lang="en-US" dirty="0" smtClean="0"/>
              <a:t>Convert structure assignments to assignments between the structure fields (including structure initializers)</a:t>
            </a:r>
          </a:p>
          <a:p>
            <a:r>
              <a:rPr lang="en-US" dirty="0" smtClean="0"/>
              <a:t>Convert deeply nested structure types to simply-nested structures</a:t>
            </a:r>
          </a:p>
          <a:p>
            <a:r>
              <a:rPr lang="en-US" dirty="0" smtClean="0"/>
              <a:t>In the end structures can only contain scalars, headers or stacks</a:t>
            </a:r>
            <a:endParaRPr lang="en-US" dirty="0"/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Fixed</a:t>
            </a:r>
            <a:endParaRPr lang="en-US" sz="2400" dirty="0"/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Simplify IR eliminating constructs gradually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Library of pre-built passes</a:t>
            </a:r>
            <a:endParaRPr lang="en-US" sz="2400" dirty="0"/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Mix and match</a:t>
            </a:r>
            <a:endParaRPr lang="en-US" sz="2400" dirty="0"/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Custom</a:t>
            </a:r>
            <a:endParaRPr lang="en-US" sz="2400" dirty="0"/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... 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d()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c(T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converted </a:t>
            </a:r>
            <a:r>
              <a:rPr lang="en-US" dirty="0" smtClean="0"/>
              <a:t>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d()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...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 smtClean="0"/>
              <a:t>Use a user-supplied policy to convert </a:t>
            </a:r>
            <a:r>
              <a:rPr lang="en-US" dirty="0" err="1" smtClean="0"/>
              <a:t>enum</a:t>
            </a:r>
            <a:r>
              <a:rPr lang="en-US" dirty="0" smtClean="0"/>
              <a:t> types to bit&lt;&gt; types</a:t>
            </a:r>
          </a:p>
          <a:p>
            <a:r>
              <a:rPr lang="en-US" dirty="0" smtClean="0"/>
              <a:t>Does not convert </a:t>
            </a:r>
            <a:r>
              <a:rPr lang="en-US" dirty="0" err="1" smtClean="0"/>
              <a:t>enums</a:t>
            </a:r>
            <a:r>
              <a:rPr lang="en-US" dirty="0" smtClean="0"/>
              <a:t> that are part of the architecture specification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Removes some temporary variables</a:t>
            </a:r>
            <a:endParaRPr lang="en-US" dirty="0"/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 smtClean="0"/>
              <a:t>Uses a user-supplied policy to checks that that there </a:t>
            </a:r>
            <a:br>
              <a:rPr lang="en-US" dirty="0" smtClean="0"/>
            </a:br>
            <a:r>
              <a:rPr lang="en-US" dirty="0" smtClean="0"/>
              <a:t>are no unknown table properties</a:t>
            </a:r>
            <a:endParaRPr lang="en-US" dirty="0"/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ParserLoopUnrolling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569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Attempts to remove cycles from parser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Based on a symbolic evaluation of the P4 program</a:t>
            </a:r>
            <a:endParaRPr lang="en-US" dirty="0" smtClean="0"/>
          </a:p>
          <a:p>
            <a:r>
              <a:rPr lang="en-US" dirty="0" smtClean="0"/>
              <a:t>[Not yet complete]</a:t>
            </a:r>
            <a:endParaRPr lang="en-US" dirty="0"/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Mid-end: </a:t>
            </a:r>
            <a:r>
              <a:rPr lang="en-US" dirty="0" err="1" smtClean="0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 smtClean="0"/>
              <a:t>Convert assignment statements in control blocks into actions and action invocations</a:t>
            </a:r>
            <a:endParaRPr lang="en-US" dirty="0"/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Mid-end: </a:t>
            </a:r>
            <a:r>
              <a:rPr lang="en-US" dirty="0" err="1" smtClean="0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 all actions that are invoked directly into private tables that have only a default 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Predication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targets that do not support conditionals in actions, it converts if statements in actions into ?: statements</a:t>
            </a:r>
          </a:p>
          <a:p>
            <a:r>
              <a:rPr lang="en-US" dirty="0" smtClean="0"/>
              <a:t>May not always be possible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f(b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 = e ?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(b) : a;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Removes slice operations [</a:t>
            </a:r>
            <a:r>
              <a:rPr lang="en-US" dirty="0" err="1" smtClean="0"/>
              <a:t>m,l</a:t>
            </a:r>
            <a:r>
              <a:rPr lang="en-US" dirty="0" smtClean="0"/>
              <a:t>] on the left-hand side of an assignment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 smtClean="0"/>
              <a:t>On targets that do not support Boolean values, this pass can be used to convert all Boolean values that appear in select expressions and labels into bit&lt;1&gt; values</a:t>
            </a:r>
            <a:endParaRPr lang="en-US" dirty="0"/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If </a:t>
            </a:r>
            <a:r>
              <a:rPr lang="en-US" dirty="0"/>
              <a:t>there is just one case label, the select statement is eliminated.</a:t>
            </a:r>
          </a:p>
          <a:p>
            <a:r>
              <a:rPr lang="en-US" dirty="0" smtClean="0"/>
              <a:t>If </a:t>
            </a:r>
            <a:r>
              <a:rPr lang="en-US" dirty="0"/>
              <a:t>a case label appears after the default label, the case </a:t>
            </a:r>
            <a:r>
              <a:rPr lang="en-US" dirty="0" smtClean="0"/>
              <a:t>is </a:t>
            </a:r>
            <a:r>
              <a:rPr lang="en-US" dirty="0"/>
              <a:t>unreachable and therefore eliminated.</a:t>
            </a:r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 }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Is </a:t>
            </a:r>
            <a:r>
              <a:rPr lang="en-US" dirty="0"/>
              <a:t>converted </a:t>
            </a:r>
            <a:r>
              <a:rPr lang="en-US" dirty="0" smtClean="0"/>
              <a:t>to:</a:t>
            </a: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(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accept; 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Some architectures can only evaluate </a:t>
            </a:r>
            <a:r>
              <a:rPr lang="en-US" dirty="0" err="1" smtClean="0"/>
              <a:t>table.apply</a:t>
            </a:r>
            <a:r>
              <a:rPr lang="en-US" dirty="0" smtClean="0"/>
              <a:t>().hit expressions inside conditionals</a:t>
            </a:r>
          </a:p>
          <a:p>
            <a:pPr marL="0" indent="0">
              <a:buNone/>
            </a:pP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MidEnd</a:t>
            </a:r>
            <a:r>
              <a:rPr lang="en-US" dirty="0" smtClean="0"/>
              <a:t>: </a:t>
            </a:r>
            <a:r>
              <a:rPr lang="en-US" dirty="0" err="1" smtClean="0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sure that all properties that appear in tables are known by the current architecture (e.g., implementation)</a:t>
            </a:r>
            <a:endParaRPr lang="en-US" dirty="0"/>
          </a:p>
        </p:txBody>
      </p:sp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588" y="2921982"/>
            <a:ext cx="2540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helper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statically</a:t>
            </a:r>
          </a:p>
          <a:p>
            <a:r>
              <a:rPr lang="en-US" dirty="0" err="1" smtClean="0"/>
              <a:t>ConstructorCall</a:t>
            </a:r>
            <a:r>
              <a:rPr lang="en-US" dirty="0" smtClean="0"/>
              <a:t> -&gt; like </a:t>
            </a:r>
            <a:r>
              <a:rPr lang="en-US" dirty="0" err="1" smtClean="0"/>
              <a:t>MethodInstance</a:t>
            </a:r>
            <a:r>
              <a:rPr lang="en-US" dirty="0" smtClean="0"/>
              <a:t>, but for </a:t>
            </a:r>
            <a:r>
              <a:rPr lang="en-US" dirty="0" err="1" smtClean="0"/>
              <a:t>ConstructorCallExpressions</a:t>
            </a:r>
            <a:endParaRPr lang="en-US" dirty="0" smtClean="0"/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 smtClean="0"/>
          </a:p>
          <a:p>
            <a:r>
              <a:rPr lang="en-US" dirty="0" err="1" smtClean="0"/>
              <a:t>CallGraph</a:t>
            </a:r>
            <a:r>
              <a:rPr lang="en-US" dirty="0" smtClean="0"/>
              <a:t>: performs topological sorting, </a:t>
            </a:r>
            <a:br>
              <a:rPr lang="en-US" dirty="0" smtClean="0"/>
            </a:br>
            <a:r>
              <a:rPr lang="en-US" dirty="0" smtClean="0"/>
              <a:t>including strongly-connected component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Low-level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Front-end and mid-end passes:</a:t>
            </a:r>
          </a:p>
          <a:p>
            <a:pPr lvl="1"/>
            <a:r>
              <a:rPr lang="en-US" dirty="0" smtClean="0"/>
              <a:t>eliminate some IR constructs</a:t>
            </a:r>
          </a:p>
          <a:p>
            <a:pPr lvl="1"/>
            <a:r>
              <a:rPr lang="en-US" dirty="0" smtClean="0"/>
              <a:t>optimize the IR for a “lower” cost</a:t>
            </a:r>
          </a:p>
          <a:p>
            <a:r>
              <a:rPr lang="en-US" dirty="0" smtClean="0"/>
              <a:t>Resulting IR is still convertible to P4, but much simpler</a:t>
            </a:r>
          </a:p>
          <a:p>
            <a:pPr lvl="1"/>
            <a:r>
              <a:rPr lang="en-US" dirty="0" smtClean="0"/>
              <a:t>After front-end:</a:t>
            </a:r>
          </a:p>
          <a:p>
            <a:pPr lvl="2"/>
            <a:r>
              <a:rPr lang="en-US" dirty="0" smtClean="0"/>
              <a:t>Each declaration has a unique name</a:t>
            </a:r>
          </a:p>
          <a:p>
            <a:pPr lvl="2"/>
            <a:r>
              <a:rPr lang="en-US" dirty="0" smtClean="0"/>
              <a:t>Each statement has a single “side-effect” (but can write to multiple left-values)</a:t>
            </a:r>
          </a:p>
          <a:p>
            <a:pPr lvl="2"/>
            <a:r>
              <a:rPr lang="en-US" dirty="0" smtClean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</a:t>
            </a:r>
            <a:r>
              <a:rPr lang="en-US" dirty="0" smtClean="0"/>
              <a:t>variables exist</a:t>
            </a:r>
            <a:endParaRPr lang="en-US" dirty="0"/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</a:t>
            </a:r>
            <a:r>
              <a:rPr lang="en-US" dirty="0" smtClean="0"/>
              <a:t>declarations exist</a:t>
            </a:r>
            <a:endParaRPr lang="en-US" dirty="0"/>
          </a:p>
          <a:p>
            <a:pPr lvl="2"/>
            <a:r>
              <a:rPr lang="en-US" dirty="0"/>
              <a:t>No unused declarations, </a:t>
            </a:r>
            <a:r>
              <a:rPr lang="en-US" dirty="0" smtClean="0"/>
              <a:t>no unused assignments, no </a:t>
            </a:r>
            <a:r>
              <a:rPr lang="en-US" dirty="0"/>
              <a:t>unreachable parser </a:t>
            </a:r>
            <a:r>
              <a:rPr lang="en-US" dirty="0" smtClean="0"/>
              <a:t>states</a:t>
            </a:r>
          </a:p>
          <a:p>
            <a:pPr lvl="2"/>
            <a:r>
              <a:rPr lang="en-US" dirty="0" smtClean="0"/>
              <a:t>No divisions, modulo</a:t>
            </a:r>
          </a:p>
          <a:p>
            <a:pPr lvl="2"/>
            <a:r>
              <a:rPr lang="en-US" dirty="0" smtClean="0"/>
              <a:t>No nested block statements; no empty statements</a:t>
            </a:r>
          </a:p>
          <a:p>
            <a:pPr lvl="1"/>
            <a:r>
              <a:rPr lang="en-US" dirty="0" smtClean="0"/>
              <a:t>After </a:t>
            </a:r>
            <a:r>
              <a:rPr lang="en-US" dirty="0" smtClean="0"/>
              <a:t>mid-end (optional, depending on target):</a:t>
            </a:r>
            <a:endParaRPr lang="en-US" dirty="0"/>
          </a:p>
          <a:p>
            <a:pPr lvl="2"/>
            <a:r>
              <a:rPr lang="en-US" dirty="0"/>
              <a:t>E</a:t>
            </a:r>
            <a:r>
              <a:rPr lang="en-US" dirty="0" smtClean="0"/>
              <a:t>ach action is used in only one table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/>
              <a:t>return and exit </a:t>
            </a:r>
            <a:r>
              <a:rPr lang="en-US" dirty="0" smtClean="0"/>
              <a:t>statements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control and parser invocations – all are </a:t>
            </a:r>
            <a:r>
              <a:rPr lang="en-US" dirty="0" err="1" smtClean="0"/>
              <a:t>inlined</a:t>
            </a:r>
            <a:endParaRPr lang="en-US" dirty="0" smtClean="0"/>
          </a:p>
          <a:p>
            <a:pPr lvl="2"/>
            <a:r>
              <a:rPr lang="en-US" dirty="0"/>
              <a:t>N</a:t>
            </a:r>
            <a:r>
              <a:rPr lang="en-US" dirty="0" smtClean="0"/>
              <a:t>o parser cycles – all are unrolled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actions called from other actions</a:t>
            </a:r>
          </a:p>
          <a:p>
            <a:pPr lvl="2"/>
            <a:r>
              <a:rPr lang="en-US" dirty="0" smtClean="0"/>
              <a:t>Actions have only control-plane </a:t>
            </a:r>
            <a:r>
              <a:rPr lang="en-US" dirty="0" smtClean="0"/>
              <a:t>parameters</a:t>
            </a:r>
          </a:p>
          <a:p>
            <a:pPr lvl="2"/>
            <a:r>
              <a:rPr lang="en-US" dirty="0"/>
              <a:t>N</a:t>
            </a:r>
            <a:r>
              <a:rPr lang="en-US" dirty="0" smtClean="0"/>
              <a:t>o nested </a:t>
            </a:r>
            <a:r>
              <a:rPr lang="en-US" dirty="0" err="1" smtClean="0"/>
              <a:t>struct</a:t>
            </a:r>
            <a:r>
              <a:rPr lang="en-US" dirty="0" smtClean="0"/>
              <a:t> types, no </a:t>
            </a:r>
            <a:r>
              <a:rPr lang="en-US" dirty="0" err="1" smtClean="0"/>
              <a:t>enum</a:t>
            </a:r>
            <a:r>
              <a:rPr lang="en-US" dirty="0" smtClean="0"/>
              <a:t> types, no tuple types</a:t>
            </a:r>
          </a:p>
          <a:p>
            <a:pPr lvl="2"/>
            <a:r>
              <a:rPr lang="en-US" dirty="0" smtClean="0"/>
              <a:t>All code in actions; all actions in tables</a:t>
            </a:r>
            <a:endParaRPr lang="en-US" dirty="0"/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 and mid-ends</a:t>
            </a:r>
            <a:endParaRPr lang="en-US" dirty="0"/>
          </a:p>
          <a:p>
            <a:r>
              <a:rPr lang="en-US" dirty="0" smtClean="0"/>
              <a:t>Contains a significant sample mid-end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P4</a:t>
            </a:r>
            <a:r>
              <a:rPr lang="en-US" baseline="-25000" dirty="0" smtClean="0"/>
              <a:t>14</a:t>
            </a:r>
            <a:r>
              <a:rPr lang="en-US" dirty="0" smtClean="0"/>
              <a:t> and 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 smtClean="0"/>
              <a:t>Testing the compiler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4764224"/>
          </a:xfrm>
        </p:spPr>
        <p:txBody>
          <a:bodyPr>
            <a:normAutofit/>
          </a:bodyPr>
          <a:lstStyle/>
          <a:p>
            <a:r>
              <a:rPr lang="en-US" dirty="0" smtClean="0"/>
              <a:t>Dump program at various points and compare with reference</a:t>
            </a:r>
          </a:p>
          <a:p>
            <a:r>
              <a:rPr lang="en-US" dirty="0" smtClean="0"/>
              <a:t>Compare expected compiler error messages (on incorrect programs)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Recompile P4 generated by compiler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 output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2650194" y="5211557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794326" y="5238366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79" name="Right Arrow 78"/>
          <p:cNvSpPr/>
          <p:nvPr/>
        </p:nvSpPr>
        <p:spPr>
          <a:xfrm>
            <a:off x="2214634" y="5246750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3999721" y="5246750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35413" y="523836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4489405" y="563015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675896" y="6024683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BMv2 simulator</a:t>
            </a:r>
            <a:endParaRPr lang="en-US" dirty="0"/>
          </a:p>
        </p:txBody>
      </p:sp>
      <p:sp>
        <p:nvSpPr>
          <p:cNvPr id="84" name="Right Arrow 83"/>
          <p:cNvSpPr/>
          <p:nvPr/>
        </p:nvSpPr>
        <p:spPr>
          <a:xfrm>
            <a:off x="3247576" y="6166415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5660460" y="6166415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922278" y="6152498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acket trace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915527" y="6152498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acket trace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16200000">
            <a:off x="6431405" y="581225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=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5915527" y="5175181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xpected</a:t>
            </a:r>
            <a:br>
              <a:rPr lang="en-US" dirty="0" smtClean="0"/>
            </a:br>
            <a:r>
              <a:rPr lang="en-US" dirty="0" smtClean="0"/>
              <a:t>packet trace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p4c-bm2-ss</a:t>
            </a:r>
          </a:p>
          <a:p>
            <a:r>
              <a:rPr lang="en-US" dirty="0" smtClean="0"/>
              <a:t>Target 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</a:p>
          <a:p>
            <a:pPr lvl="1"/>
            <a:r>
              <a:rPr lang="en-US" dirty="0" smtClean="0"/>
              <a:t>Converts program to a P4</a:t>
            </a:r>
            <a:r>
              <a:rPr lang="en-US" baseline="-25000" dirty="0" smtClean="0"/>
              <a:t>16</a:t>
            </a:r>
            <a:r>
              <a:rPr lang="en-US" dirty="0" smtClean="0"/>
              <a:t> 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P4</a:t>
            </a:r>
            <a:r>
              <a:rPr lang="en-US" baseline="-25000" dirty="0" smtClean="0"/>
              <a:t>16</a:t>
            </a:r>
            <a:r>
              <a:rPr lang="en-US" dirty="0" smtClean="0"/>
              <a:t> 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to P4</a:t>
            </a:r>
            <a:r>
              <a:rPr lang="en-US" baseline="-25000" dirty="0" smtClean="0"/>
              <a:t>16</a:t>
            </a:r>
            <a:r>
              <a:rPr lang="en-US" dirty="0" smtClean="0"/>
              <a:t> conversion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P4</a:t>
            </a:r>
            <a:r>
              <a:rPr lang="en-US" sz="2800" baseline="-25000" dirty="0" smtClean="0">
                <a:solidFill>
                  <a:schemeClr val="tx1"/>
                </a:solidFill>
              </a:rPr>
              <a:t>14</a:t>
            </a:r>
            <a:r>
              <a:rPr lang="en-US" sz="2800" dirty="0" smtClean="0">
                <a:solidFill>
                  <a:schemeClr val="tx1"/>
                </a:solidFill>
              </a:rPr>
              <a:t> to P4</a:t>
            </a:r>
            <a:r>
              <a:rPr lang="en-US" sz="2800" baseline="-25000" dirty="0" smtClean="0">
                <a:solidFill>
                  <a:schemeClr val="tx1"/>
                </a:solidFill>
              </a:rPr>
              <a:t>16</a:t>
            </a:r>
            <a:r>
              <a:rPr lang="en-US" sz="2800" dirty="0" smtClean="0">
                <a:solidFill>
                  <a:schemeClr val="tx1"/>
                </a:solidFill>
              </a:rPr>
              <a:t> converter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baseline="-25000" dirty="0" smtClean="0">
                <a:solidFill>
                  <a:schemeClr val="tx1"/>
                </a:solidFill>
              </a:rPr>
              <a:t>14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i="0" baseline="-25000" dirty="0" smtClean="0">
                <a:solidFill>
                  <a:schemeClr val="tx1"/>
                </a:solidFill>
              </a:rPr>
              <a:t>16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program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v1model.p4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#include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 of the standard front-end.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open-loop testing only (no control messages received </a:t>
            </a:r>
            <a:r>
              <a:rPr lang="en-US" smtClean="0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lowering and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</a:p>
          <a:p>
            <a:pPr lvl="1"/>
            <a:r>
              <a:rPr lang="en-US" dirty="0" smtClean="0"/>
              <a:t>Can use a custom 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switch/p4-build/bmv2/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p4-14 $(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)/$(P4_NAME)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--p4-prefix $(P4_PREFIX)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to p4c-bm2-ss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Make semantics </a:t>
            </a:r>
            <a:r>
              <a:rPr lang="en-US" dirty="0" smtClean="0"/>
              <a:t>explicit (e.g. order side-effects)</a:t>
            </a:r>
            <a:endParaRPr lang="en-US" dirty="0" smtClean="0"/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r>
              <a:rPr lang="en-US" dirty="0" smtClean="0"/>
              <a:t>Compile-time </a:t>
            </a:r>
            <a:r>
              <a:rPr lang="en-US" dirty="0" smtClean="0"/>
              <a:t>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 smtClean="0"/>
              <a:t>Mid-end is different for each target</a:t>
            </a:r>
          </a:p>
          <a:p>
            <a:r>
              <a:rPr lang="en-US" dirty="0" smtClean="0"/>
              <a:t>Assembled from a library of existing passes</a:t>
            </a:r>
          </a:p>
          <a:p>
            <a:pPr lvl="1"/>
            <a:r>
              <a:rPr lang="en-US" dirty="0" smtClean="0"/>
              <a:t>Inlining </a:t>
            </a:r>
            <a:r>
              <a:rPr lang="en-US" dirty="0" smtClean="0"/>
              <a:t>(control, action, parser)</a:t>
            </a:r>
          </a:p>
          <a:p>
            <a:pPr lvl="1"/>
            <a:r>
              <a:rPr lang="en-US" dirty="0" smtClean="0"/>
              <a:t>Optimizations</a:t>
            </a:r>
            <a:endParaRPr lang="en-US" dirty="0" smtClean="0"/>
          </a:p>
          <a:p>
            <a:pPr lvl="1"/>
            <a:r>
              <a:rPr lang="en-US" dirty="0" smtClean="0"/>
              <a:t>Create </a:t>
            </a:r>
            <a:r>
              <a:rPr lang="en-US" dirty="0" smtClean="0"/>
              <a:t>actions / tables from statements and actions</a:t>
            </a:r>
          </a:p>
          <a:p>
            <a:pPr lvl="1"/>
            <a:r>
              <a:rPr lang="en-US" dirty="0" smtClean="0"/>
              <a:t>Eliminate </a:t>
            </a:r>
            <a:r>
              <a:rPr lang="en-US" dirty="0" smtClean="0"/>
              <a:t>tuple and </a:t>
            </a:r>
            <a:r>
              <a:rPr lang="en-US" dirty="0" err="1" smtClean="0"/>
              <a:t>enum</a:t>
            </a:r>
            <a:r>
              <a:rPr lang="en-US" dirty="0" smtClean="0"/>
              <a:t> types</a:t>
            </a:r>
          </a:p>
          <a:p>
            <a:pPr lvl="1"/>
            <a:r>
              <a:rPr lang="en-US" dirty="0" smtClean="0"/>
              <a:t>Predicate </a:t>
            </a:r>
            <a:r>
              <a:rPr lang="en-US" dirty="0" smtClean="0"/>
              <a:t>code (convert ifs to </a:t>
            </a:r>
            <a:r>
              <a:rPr lang="en-US" dirty="0" smtClean="0"/>
              <a:t>?:)</a:t>
            </a:r>
          </a:p>
          <a:p>
            <a:pPr lvl="1"/>
            <a:r>
              <a:rPr lang="en-US" dirty="0" smtClean="0"/>
              <a:t>Etc.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</a:t>
            </a:r>
            <a:r>
              <a:rPr lang="en-US" dirty="0"/>
              <a:t>m</a:t>
            </a:r>
            <a:r>
              <a:rPr lang="en-US" dirty="0" smtClean="0"/>
              <a:t>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Lower code further to remove idioms not supported by target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front-end, mid-end and back-end</a:t>
            </a:r>
          </a:p>
          <a:p>
            <a:pPr lvl="1"/>
            <a:r>
              <a:rPr lang="en-US" dirty="0" smtClean="0"/>
              <a:t>New </a:t>
            </a:r>
            <a:r>
              <a:rPr lang="en-US" dirty="0" err="1" smtClean="0"/>
              <a:t>mid+back-ends</a:t>
            </a:r>
            <a:r>
              <a:rPr lang="en-US" dirty="0" smtClean="0"/>
              <a:t> can be added easily</a:t>
            </a:r>
          </a:p>
          <a:p>
            <a:r>
              <a:rPr lang="en-US" dirty="0" smtClean="0"/>
              <a:t>IR can be extended (front-end and back-end may have different IRs)</a:t>
            </a:r>
          </a:p>
          <a:p>
            <a:r>
              <a:rPr lang="en-US" dirty="0" smtClean="0"/>
              <a:t>IR can be serialized to/from JSON</a:t>
            </a:r>
          </a:p>
          <a:p>
            <a:r>
              <a:rPr lang="en-US" dirty="0" smtClean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Source files are (being) commented with </a:t>
            </a:r>
            <a:r>
              <a:rPr lang="en-US" dirty="0" err="1" smtClean="0"/>
              <a:t>doxygen</a:t>
            </a:r>
            <a:endParaRPr lang="en-US" dirty="0" smtClean="0"/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new compiler for </a:t>
            </a:r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 smtClean="0"/>
          </a:p>
          <a:p>
            <a:r>
              <a:rPr lang="en-US" dirty="0" smtClean="0"/>
              <a:t>P4 = a language for programmable networks; see </a:t>
            </a:r>
            <a:r>
              <a:rPr lang="en-US" dirty="0" smtClean="0">
                <a:hlinkClick r:id="rId2"/>
              </a:rPr>
              <a:t>http://p4.org</a:t>
            </a:r>
            <a:endParaRPr lang="en-US" dirty="0" smtClean="0"/>
          </a:p>
          <a:p>
            <a:r>
              <a:rPr lang="en-US" dirty="0" smtClean="0"/>
              <a:t>Compiles both P4</a:t>
            </a:r>
            <a:r>
              <a:rPr lang="en-US" baseline="-25000" dirty="0" smtClean="0"/>
              <a:t>14</a:t>
            </a:r>
            <a:r>
              <a:rPr lang="en-US" dirty="0" smtClean="0"/>
              <a:t> (i.e., P4 v1.0 and P4 v1.1) and P4</a:t>
            </a:r>
            <a:r>
              <a:rPr lang="en-US" baseline="-25000" dirty="0" smtClean="0"/>
              <a:t>16</a:t>
            </a:r>
            <a:r>
              <a:rPr lang="en-US" dirty="0" smtClean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 smtClean="0"/>
              <a:t>Apache </a:t>
            </a:r>
            <a:r>
              <a:rPr lang="en-US" dirty="0" smtClean="0"/>
              <a:t>2 </a:t>
            </a:r>
            <a:r>
              <a:rPr lang="en-US" dirty="0" smtClean="0"/>
              <a:t>license, open-source, </a:t>
            </a:r>
            <a:r>
              <a:rPr lang="en-US" dirty="0" smtClean="0"/>
              <a:t>reference </a:t>
            </a:r>
            <a:r>
              <a:rPr lang="en-US" dirty="0" smtClean="0"/>
              <a:t>implementation</a:t>
            </a:r>
            <a:endParaRPr lang="en-US" dirty="0" smtClean="0"/>
          </a:p>
          <a:p>
            <a:r>
              <a:rPr lang="en-US" dirty="0" smtClean="0">
                <a:hlinkClick r:id="rId4" action="ppaction://hlinkfile"/>
              </a:rPr>
              <a:t>http//</a:t>
            </a:r>
            <a:r>
              <a:rPr lang="en-US" dirty="0" smtClean="0">
                <a:hlinkClick r:id="rId4" action="ppaction://hlinkfile"/>
              </a:rPr>
              <a:t>github.com/p4lang/p4c</a:t>
            </a:r>
            <a:endParaRPr lang="en-US" dirty="0" smtClean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</a:t>
            </a:r>
            <a:r>
              <a:rPr lang="en-US" dirty="0" smtClean="0"/>
              <a:t>docs/README.md</a:t>
            </a:r>
          </a:p>
          <a:p>
            <a:pPr lvl="1"/>
            <a:r>
              <a:rPr lang="en-US" dirty="0" smtClean="0"/>
              <a:t>Need a U*X system (Linux or </a:t>
            </a:r>
            <a:r>
              <a:rPr lang="en-US" dirty="0" err="1" smtClean="0"/>
              <a:t>MacOS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P4-14-lex.l, </a:t>
            </a:r>
            <a:br>
              <a:rPr lang="en-US" dirty="0" smtClean="0"/>
            </a:br>
            <a:r>
              <a:rPr lang="en-US" dirty="0" smtClean="0"/>
              <a:t>p4-14-parse.ypp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midend</a:t>
            </a:r>
            <a:endParaRPr lang="en-US" dirty="0" smtClean="0"/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16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P4</a:t>
            </a:r>
            <a:r>
              <a:rPr lang="en-US" sz="2400" baseline="-25000" dirty="0" smtClean="0"/>
              <a:t>14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r>
              <a:rPr lang="en-US" sz="2800" baseline="-25000" dirty="0" smtClean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frontend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target-</a:t>
            </a:r>
            <a:br>
              <a:rPr lang="en-US" dirty="0" smtClean="0"/>
            </a:br>
            <a:r>
              <a:rPr lang="en-US" dirty="0" smtClean="0"/>
              <a:t>specific</a:t>
            </a:r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5098" y="0"/>
            <a:ext cx="9416902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P4c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build                     -- recommended place to build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p4include                 -- standard P4 files needed by the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compiler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backends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p4test                -- "fake" back-end for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ebpf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extended Berkeley Packet Filters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bmv2                  -- behavioral model version 2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(simulator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control-plane             -- control plane API generation (separate repository)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extensions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XXXX                  --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symlinks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to custom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back-ends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docs                      --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documentation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frontends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common                -- common front-end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utilities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p4-14                 -- P4_14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p4                    -- P4_16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front-end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-- core internal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representation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                       -- common utilities (libp4toolkit.a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midend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-- code that may be useful for writing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mid-ends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p4include                 -- standard p4 include files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test                      --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unittests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-- unit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code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├──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process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├── driver                -- Python program that can call multiple compilers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│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-generator          -- code for the IR C++ class hierarchy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generator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└──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-- test inputs and reference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outputs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├── p4_16_samples         -- P4_16 input test 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programs</a:t>
            </a:r>
            <a:b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...                       -- various other test programs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r>
              <a:rPr lang="en-US" sz="2900" dirty="0" smtClean="0"/>
              <a:t> with 1 line / test</a:t>
            </a:r>
          </a:p>
          <a:p>
            <a:pPr lvl="1"/>
            <a:r>
              <a:rPr lang="en-US" sz="2900" dirty="0" smtClean="0"/>
              <a:t>The example below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/p4_16_samples/*.p4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)/p4tests.mk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)/p4tests.mk: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 smtClean="0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/p4_16_samples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p4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backends/v12test/run-p4-sample.py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Unified builds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trick for compiling C++ programs</a:t>
            </a:r>
          </a:p>
          <a:p>
            <a:r>
              <a:rPr lang="en-US" dirty="0" smtClean="0"/>
              <a:t>Compiles together many files, and saves times on headers</a:t>
            </a:r>
          </a:p>
          <a:p>
            <a:r>
              <a:rPr lang="en-US" dirty="0" smtClean="0"/>
              <a:t>Invoked from the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Generates a custom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akefile</a:t>
            </a:r>
            <a:r>
              <a:rPr lang="en-US" dirty="0" smtClean="0"/>
              <a:t> </a:t>
            </a:r>
            <a:r>
              <a:rPr lang="en-US" dirty="0" smtClean="0"/>
              <a:t>from all other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akefiles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/>
              <a:t>Created by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dirty="0" smtClean="0"/>
              <a:t>You can mostly ignore it</a:t>
            </a:r>
            <a:endParaRPr lang="en-US" dirty="0"/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98270" y="1349886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5625"/>
            <a:ext cx="1096365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Done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This file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 err="1" smtClean="0"/>
              <a:t>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Created by a script called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find-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makefiles.sh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It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@include</a:t>
            </a:r>
            <a:r>
              <a:rPr lang="en-US" dirty="0" smtClean="0"/>
              <a:t>s to all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Then it creates a unified build </a:t>
            </a:r>
            <a:r>
              <a:rPr lang="en-US" dirty="0" err="1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makefile</a:t>
            </a:r>
            <a:endParaRPr lang="en-US" dirty="0" smtClean="0"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4351" r="1973" b="15923"/>
          <a:stretch/>
        </p:blipFill>
        <p:spPr>
          <a:xfrm rot="10800000">
            <a:off x="33756" y="3771817"/>
            <a:ext cx="11921201" cy="2903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19" b="8960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97" t="14351" r="1973" b="15923"/>
          <a:stretch/>
        </p:blipFill>
        <p:spPr>
          <a:xfrm>
            <a:off x="23148" y="972273"/>
            <a:ext cx="11921201" cy="3738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first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# Other files that contribute to the IR	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tools/ir-generator/Makefile.am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frontends/Makefile.am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ir/Makefile.am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)/midend/Makefile.am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 smtClean="0"/>
              <a:t>Files you have to provide: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Run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distclean</a:t>
            </a:r>
            <a:r>
              <a:rPr lang="en-US" dirty="0" smtClean="0"/>
              <a:t>’ if you add/remove new back-ends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Google’s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 smtClean="0"/>
              <a:t> with our customized rules (in tools/)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</a:t>
            </a:r>
            <a:r>
              <a:rPr lang="en-US" dirty="0" smtClean="0"/>
              <a:t>errors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 smtClean="0"/>
              <a:t>will also invoke </a:t>
            </a:r>
            <a:r>
              <a:rPr lang="en-US" dirty="0" err="1" smtClean="0"/>
              <a:t>cpplint</a:t>
            </a:r>
            <a:endParaRPr lang="en-US" dirty="0" smtClean="0"/>
          </a:p>
          <a:p>
            <a:r>
              <a:rPr lang="en-US" dirty="0" smtClean="0"/>
              <a:t>To inhibit an error you can use in your code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ASICs, NICs, FPGAs, software switches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pPr lvl="2"/>
            <a:r>
              <a:rPr lang="en-US" dirty="0" smtClean="0"/>
              <a:t>in practice this happens rarely</a:t>
            </a:r>
          </a:p>
          <a:p>
            <a:r>
              <a:rPr lang="en-US" dirty="0" smtClean="0"/>
              <a:t>Manipulated almost exclusively by visitors</a:t>
            </a:r>
          </a:p>
          <a:p>
            <a:r>
              <a:rPr lang="en-US" dirty="0" smtClean="0"/>
              <a:t>IR class hierarchy is </a:t>
            </a:r>
            <a:r>
              <a:rPr lang="en-US" dirty="0" smtClean="0"/>
              <a:t>extensible</a:t>
            </a:r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</a:t>
            </a:r>
            <a:r>
              <a:rPr lang="en-US" dirty="0" smtClean="0"/>
              <a:t>&lt;=&gt; </a:t>
            </a:r>
            <a:r>
              <a:rPr lang="en-US" dirty="0" smtClean="0"/>
              <a:t>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and mid-end maintain invariant that IR</a:t>
            </a:r>
            <a:br>
              <a:rPr lang="en-US" sz="3200" dirty="0" smtClean="0"/>
            </a:br>
            <a:r>
              <a:rPr lang="en-US" sz="3200" dirty="0" smtClean="0"/>
              <a:t> is always serializable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generated IR with reference (testing)</a:t>
            </a:r>
          </a:p>
          <a:p>
            <a:pPr lvl="1"/>
            <a:r>
              <a:rPr lang="en-US" sz="2800" dirty="0" smtClean="0"/>
              <a:t>Compiler can self-validate (re-compile generated code)</a:t>
            </a:r>
          </a:p>
          <a:p>
            <a:pPr lvl="1"/>
            <a:r>
              <a:rPr lang="en-US" sz="2800" dirty="0" smtClean="0"/>
              <a:t>Dumped P4 can contain IR representation as comments</a:t>
            </a:r>
            <a:br>
              <a:rPr lang="en-US" sz="2800" dirty="0" smtClean="0"/>
            </a:br>
            <a:r>
              <a:rPr lang="en-US" sz="2800" dirty="0" smtClean="0"/>
              <a:t>Use compiler flags </a:t>
            </a: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Subtract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Parser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Control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Header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Inlining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 classes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</a:t>
            </a:r>
            <a:r>
              <a:rPr lang="en-US" dirty="0" smtClean="0"/>
              <a:t>anipulations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(visitors)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Auto-generated</a:t>
            </a:r>
            <a:endParaRPr lang="en-US" i="1" dirty="0"/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 smtClean="0"/>
              <a:t>Write only what</a:t>
            </a:r>
            <a:br>
              <a:rPr lang="en-US" i="1" dirty="0" smtClean="0"/>
            </a:br>
            <a:r>
              <a:rPr lang="en-US" i="1" dirty="0" smtClean="0"/>
              <a:t>you need</a:t>
            </a:r>
            <a:endParaRPr lang="en-US" i="1" dirty="0"/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13324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modify any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IR nodes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,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just </a:t>
                      </a: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visitors.</a:t>
                      </a:r>
                      <a:endParaRPr lang="en-US" sz="2400" b="0" kern="1200" baseline="0" dirty="0">
                        <a:solidFill>
                          <a:srgbClr val="262626"/>
                        </a:solidFill>
                        <a:latin typeface="HelveticaNeue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visitors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 smtClean="0"/>
              <a:t>intermediate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</a:t>
            </a:r>
            <a:endParaRPr lang="en-US" dirty="0"/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 155 concrete classes, 24 abstract classes, 9 interfaces</a:t>
            </a:r>
          </a:p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(v1.def – 38 classes) and P4</a:t>
            </a:r>
            <a:r>
              <a:rPr lang="en-US" baseline="-25000" dirty="0" smtClean="0"/>
              <a:t>16</a:t>
            </a:r>
            <a:r>
              <a:rPr lang="en-US" dirty="0" smtClean="0"/>
              <a:t> (all 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Few classes in common to P4</a:t>
            </a:r>
            <a:r>
              <a:rPr lang="en-US" baseline="-25000" dirty="0" smtClean="0"/>
              <a:t>14</a:t>
            </a:r>
            <a:r>
              <a:rPr lang="en-US" dirty="0" smtClean="0"/>
              <a:t> and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(v1.0, v1.1)</a:t>
            </a:r>
          </a:p>
          <a:p>
            <a:pPr lvl="1"/>
            <a:r>
              <a:rPr lang="en-US" dirty="0" smtClean="0"/>
              <a:t>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Converter P4</a:t>
            </a:r>
            <a:r>
              <a:rPr lang="en-US" baseline="-25000" dirty="0" smtClean="0"/>
              <a:t>14</a:t>
            </a:r>
            <a:r>
              <a:rPr lang="en-US" dirty="0" smtClean="0"/>
              <a:t> =&gt;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p4test =&gt; fake test back-end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 smtClean="0"/>
              <a:t>Learning the IR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r>
              <a:rPr lang="en-US" i="1" dirty="0" smtClean="0"/>
              <a:t>Front-end and mid-end passes can all dump IR back as P4 source</a:t>
            </a:r>
            <a:br>
              <a:rPr lang="en-US" i="1" dirty="0" smtClean="0"/>
            </a:br>
            <a:r>
              <a:rPr lang="en-US" i="1" dirty="0" smtClean="0"/>
              <a:t>with IR as comments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&lt;IndexedVector&lt;Node&gt;&gt;(18275)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&lt;Type_Struct&gt;(15)struct Version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struct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&lt;StructField&gt;(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10)major/0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&lt;Annotations&gt;(2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&lt;Type_Bits&gt;(9)bit&lt;8&gt; </a:t>
            </a:r>
            <a:r>
              <a:rPr lang="de-DE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bit&lt;8&gt; 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language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Subset of C++.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.h file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emit_impl</a:t>
            </a:r>
            <a:r>
              <a:rPr lang="en-US" dirty="0" smtClean="0"/>
              <a:t>/#end: enclosed text literally copied to output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 smtClean="0"/>
              <a:t>novisit_children</a:t>
            </a:r>
            <a:r>
              <a:rPr lang="en-US" dirty="0" smtClean="0"/>
              <a:t>, #</a:t>
            </a:r>
            <a:r>
              <a:rPr lang="en-US" dirty="0" err="1" smtClean="0"/>
              <a:t>nooperator</a:t>
            </a:r>
            <a:r>
              <a:rPr lang="en-US" dirty="0" smtClean="0"/>
              <a:t>==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 smtClean="0"/>
              <a:t>IR Definition Language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</a:t>
            </a:r>
            <a:r>
              <a:rPr lang="en-US" sz="2400" dirty="0" smtClean="0"/>
              <a:t>pointer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 smtClean="0"/>
              <a:t>: denotes a static field or method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virtua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400" dirty="0" smtClean="0"/>
              <a:t>,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 smtClean="0"/>
              <a:t>: as in C++</a:t>
            </a:r>
          </a:p>
          <a:p>
            <a:r>
              <a:rPr lang="en-US" sz="2400" dirty="0" smtClean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ptional</a:t>
            </a:r>
            <a:r>
              <a:rPr lang="en-US" sz="2400" dirty="0" smtClean="0"/>
              <a:t>: field is not required in constructor</a:t>
            </a:r>
          </a:p>
          <a:p>
            <a:pPr lvl="1"/>
            <a:r>
              <a:rPr lang="en-US" sz="1800" dirty="0" smtClean="0"/>
              <a:t>Optional field with initializer =&gt; can also be set by constructor</a:t>
            </a:r>
            <a:endParaRPr lang="en-US" sz="1800" dirty="0"/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 smtClean="0"/>
              <a:t>nullptr</a:t>
            </a:r>
            <a:r>
              <a:rPr lang="en-US" sz="2400" dirty="0" smtClean="0"/>
              <a:t>, otherwise it cannot</a:t>
            </a:r>
          </a:p>
          <a:p>
            <a:r>
              <a:rPr lang="en-US" sz="2400" dirty="0" smtClean="0"/>
              <a:t>method definition or declaration: as in C++</a:t>
            </a:r>
            <a:endParaRPr lang="en-US" sz="2400" dirty="0"/>
          </a:p>
          <a:p>
            <a:r>
              <a:rPr lang="en-US" sz="2400" i="1" dirty="0" smtClean="0"/>
              <a:t>method</a:t>
            </a:r>
            <a:r>
              <a:rPr lang="en-US" sz="2400" dirty="0" smtClean="0"/>
              <a:t>{ </a:t>
            </a:r>
            <a:r>
              <a:rPr lang="en-US" sz="2400" dirty="0"/>
              <a:t>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– equality comparison</a:t>
            </a:r>
            <a:br>
              <a:rPr lang="en-US" dirty="0" smtClean="0"/>
            </a:br>
            <a:r>
              <a:rPr lang="en-US" dirty="0" smtClean="0"/>
              <a:t>performs double-dispatch on this and argument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 smtClean="0"/>
              <a:t>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</a:t>
            </a:r>
            <a:r>
              <a:rPr lang="en-US" dirty="0" smtClean="0"/>
              <a:t> debugging dump</a:t>
            </a:r>
          </a:p>
          <a:p>
            <a:r>
              <a:rPr lang="en-US" dirty="0" smtClean="0"/>
              <a:t>constructor; arguments inferred from </a:t>
            </a:r>
            <a:r>
              <a:rPr lang="en-US" dirty="0" err="1" smtClean="0"/>
              <a:t>superclasses</a:t>
            </a:r>
            <a:r>
              <a:rPr lang="en-US" dirty="0" smtClean="0"/>
              <a:t> and fields</a:t>
            </a:r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 smtClean="0"/>
              <a:t> – base of whole class hierarchy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 smtClean="0"/>
              <a:t> where T is 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inherits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 smtClean="0"/>
              <a:t>has its own visitor methods</a:t>
            </a:r>
          </a:p>
          <a:p>
            <a:pPr lvl="1"/>
            <a:r>
              <a:rPr lang="en-US" dirty="0" smtClean="0"/>
              <a:t>Not to be used for other purposes than IR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Like vector, but maintains a hash-table for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 smtClean="0"/>
              <a:t> for quick look-up by </a:t>
            </a:r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Rejects multiple declarations with the same name</a:t>
            </a:r>
            <a:endParaRPr lang="en-US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</a:p>
          <a:p>
            <a:pPr lvl="1"/>
            <a:r>
              <a:rPr lang="en-US" dirty="0" smtClean="0"/>
              <a:t>Stores both the original name (provided by user) and the new internal name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Represents the source level file position of an IR construct</a:t>
            </a:r>
          </a:p>
          <a:p>
            <a:r>
              <a:rPr lang="en-US" dirty="0" smtClean="0"/>
              <a:t>Used to provide nice error messages</a:t>
            </a:r>
          </a:p>
          <a:p>
            <a:r>
              <a:rPr lang="en-US" dirty="0" smtClean="0"/>
              <a:t>When you create new IR nodes consider adding a relevant source position; this will be useful for debuggers and error messages</a:t>
            </a:r>
          </a:p>
          <a:p>
            <a:r>
              <a:rPr lang="en-US" dirty="0" smtClean="0"/>
              <a:t>Resolving an identifier </a:t>
            </a:r>
            <a:r>
              <a:rPr lang="en-US" dirty="0" err="1" smtClean="0"/>
              <a:t>referenfce</a:t>
            </a:r>
            <a:r>
              <a:rPr lang="en-US" dirty="0" smtClean="0"/>
              <a:t> in P4-16 only looks up declarations that are </a:t>
            </a:r>
            <a:r>
              <a:rPr lang="en-US" b="1" dirty="0" smtClean="0"/>
              <a:t>before</a:t>
            </a:r>
            <a:r>
              <a:rPr lang="en-US" dirty="0" smtClean="0"/>
              <a:t> the identifier; it uses the source info for this purpose!</a:t>
            </a:r>
          </a:p>
          <a:p>
            <a:r>
              <a:rPr lang="en-US" dirty="0" smtClean="0"/>
              <a:t>Default constructor creates an “invalid” source position</a:t>
            </a:r>
          </a:p>
          <a:p>
            <a:pPr lvl="1"/>
            <a:r>
              <a:rPr lang="en-US" dirty="0" smtClean="0"/>
              <a:t>Invalid source position is logically before all valid source positions</a:t>
            </a:r>
            <a:endParaRPr lang="en-US" dirty="0"/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ir.cpp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node-&gt;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is&lt;T&gt;() </a:t>
            </a:r>
            <a:r>
              <a:rPr lang="en-US" dirty="0" smtClean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node-&gt;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to&lt;T&gt;()</a:t>
            </a:r>
            <a:r>
              <a:rPr lang="en-US" dirty="0" smtClean="0"/>
              <a:t> </a:t>
            </a:r>
            <a:r>
              <a:rPr lang="en-US" dirty="0" smtClean="0"/>
              <a:t>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/>
              <a:t>, and not from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/>
              <a:t> </a:t>
            </a:r>
            <a:r>
              <a:rPr lang="en-US" dirty="0" smtClean="0"/>
              <a:t>use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</a:t>
            </a:r>
            <a:r>
              <a:rPr lang="en-US" dirty="0" smtClean="0">
                <a:sym typeface="Wingdings"/>
              </a:rPr>
              <a:t>frontend/parsers/p4/p4parser.ypp</a:t>
            </a:r>
            <a:r>
              <a:rPr lang="en-US" dirty="0" smtClean="0">
                <a:sym typeface="Wingdings"/>
              </a:rPr>
              <a:t>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'='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expression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';'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P4</a:t>
            </a:r>
            <a:r>
              <a:rPr lang="en-US" baseline="-25000" dirty="0" smtClean="0"/>
              <a:t>16</a:t>
            </a:r>
            <a:r>
              <a:rPr lang="en-US" dirty="0" smtClean="0"/>
              <a:t>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cs typeface="Consolas" charset="0"/>
              </a:rPr>
              <a:t>p4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file to P4</a:t>
            </a:r>
            <a:r>
              <a:rPr lang="en-US" baseline="-25000" dirty="0" smtClean="0">
                <a:ea typeface="Consolas" charset="0"/>
                <a:cs typeface="Consolas" charset="0"/>
              </a:rPr>
              <a:t>16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p4test --pp out.p4 --p4-14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 smtClean="0">
                <a:ea typeface="Consolas" charset="0"/>
                <a:cs typeface="Consolas" charset="0"/>
              </a:rPr>
              <a:t>14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file </a:t>
            </a:r>
            <a:r>
              <a:rPr lang="en-US" dirty="0" smtClean="0">
                <a:ea typeface="Consolas" charset="0"/>
                <a:cs typeface="Consolas" charset="0"/>
              </a:rPr>
              <a:t>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--p4-14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overridden).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override;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Types of </a:t>
            </a:r>
            <a:r>
              <a:rPr lang="en-US" sz="2400" smtClean="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IR::Expression* expr)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::Add*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Helper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frontend 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auto result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program-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 and </a:t>
            </a:r>
            <a:r>
              <a:rPr lang="en-US" dirty="0" err="1" smtClean="0"/>
              <a:t>typeMap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each visitor method the Node* handed to the method is a </a:t>
            </a:r>
            <a:r>
              <a:rPr lang="en-US" i="1" dirty="0" smtClean="0"/>
              <a:t>clone </a:t>
            </a:r>
            <a:r>
              <a:rPr lang="en-US" dirty="0" smtClean="0"/>
              <a:t>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 smtClean="0"/>
              <a:t>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You can 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preorder. </a:t>
            </a:r>
          </a:p>
          <a:p>
            <a:pPr lvl="1"/>
            <a:r>
              <a:rPr lang="en-US" dirty="0" smtClean="0"/>
              <a:t>call prune() to inhibit default traversal order (or return false in an Inspector)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Invoke in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 smtClean="0"/>
              <a:t>, </a:t>
            </a:r>
            <a:r>
              <a:rPr lang="en-US" dirty="0" smtClean="0"/>
              <a:t>call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 smtClean="0"/>
              <a:t>, </a:t>
            </a:r>
            <a:r>
              <a:rPr lang="en-US" dirty="0" smtClean="0"/>
              <a:t>and </a:t>
            </a:r>
            <a:r>
              <a:rPr lang="en-US" dirty="0" smtClean="0"/>
              <a:t>end with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smtClean="0">
                <a:ea typeface="Consolas" charset="0"/>
                <a:cs typeface="Consolas" charset="0"/>
              </a:rPr>
              <a:t>Call </a:t>
            </a:r>
            <a:r>
              <a:rPr lang="en-US" dirty="0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 smtClean="0">
                <a:ea typeface="Consolas" charset="0"/>
                <a:cs typeface="Consolas" charset="0"/>
              </a:rPr>
              <a:t>after</a:t>
            </a:r>
            <a:r>
              <a:rPr lang="en-US" dirty="0" smtClean="0">
                <a:ea typeface="Consolas" charset="0"/>
                <a:cs typeface="Consolas" charset="0"/>
              </a:rPr>
              <a:t> all </a:t>
            </a:r>
            <a:r>
              <a:rPr lang="en-US" dirty="0" smtClean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 smtClean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p4c-bm2-ss: Compile a P4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help                 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version              Print compiler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path                Specify include path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{14|16}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Specify language version to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compile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target target        Compile for the 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pp file              Pretty-print the program in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specified file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                     [Compiler debugging] Increase verbosity level (can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be repeated)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top4 pass1[,pass2]   [Compiler debugging] Dump the P4 representation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When '-v' is used this will include the compiler IR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dump folder          [Compiler debugging] Folder where P4 programs are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dumped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format is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a compiler source file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the verbosity level for LOG messages in that file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 smtClean="0"/>
              <a:t> will find </a:t>
            </a:r>
            <a:r>
              <a:rPr lang="en-US" dirty="0" smtClean="0"/>
              <a:t>an ancestor </a:t>
            </a:r>
            <a:r>
              <a:rPr lang="en-US" dirty="0" smtClean="0"/>
              <a:t>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    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 smtClean="0"/>
              <a:t> is called by apply before starting the traversal</a:t>
            </a:r>
          </a:p>
          <a:p>
            <a:r>
              <a:rPr lang="en-US" dirty="0" smtClean="0"/>
              <a:t>method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If the node is part of a parent’s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 smtClean="0"/>
              <a:t>,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you can just return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LOG3("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All P4Control nodes are in 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If the node is stored in 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 smtClean="0"/>
              <a:t>or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 smtClean="0"/>
              <a:t>, you can return </a:t>
            </a:r>
            <a:r>
              <a:rPr lang="en-US" dirty="0" smtClean="0"/>
              <a:t>an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::Vector&lt;T&gt; </a:t>
            </a:r>
            <a:r>
              <a:rPr lang="en-US" dirty="0" smtClean="0"/>
              <a:t>/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 smtClean="0"/>
              <a:t>and it will be spliced within the parent</a:t>
            </a:r>
          </a:p>
          <a:p>
            <a:pPr lvl="1"/>
            <a:r>
              <a:rPr lang="en-US" dirty="0" smtClean="0"/>
              <a:t>You must </a:t>
            </a:r>
            <a:r>
              <a:rPr lang="en-US" dirty="0" smtClean="0"/>
              <a:t>use the correct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 smtClean="0"/>
              <a:t>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 smtClean="0">
                <a:ea typeface="Consolas" charset="0"/>
                <a:cs typeface="Consolas" charset="0"/>
              </a:rPr>
              <a:t>setup_signals</a:t>
            </a:r>
            <a:r>
              <a:rPr lang="en-US" dirty="0" smtClean="0">
                <a:ea typeface="Consolas" charset="0"/>
                <a:cs typeface="Consolas" charset="0"/>
              </a:rPr>
              <a:t>() in main (in lib/</a:t>
            </a:r>
            <a:r>
              <a:rPr lang="en-US" dirty="0" err="1" smtClean="0">
                <a:ea typeface="Consolas" charset="0"/>
                <a:cs typeface="Consolas" charset="0"/>
              </a:rPr>
              <a:t>crash.h</a:t>
            </a:r>
            <a:r>
              <a:rPr lang="en-US" dirty="0" smtClean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run with –Tcrash:1</a:t>
            </a:r>
          </a:p>
          <a:p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comment-out the </a:t>
            </a:r>
            <a:r>
              <a:rPr lang="en-US" dirty="0" err="1" smtClean="0">
                <a:ea typeface="Consolas" charset="0"/>
                <a:cs typeface="Consolas" charset="0"/>
              </a:rPr>
              <a:t>gc</a:t>
            </a:r>
            <a:r>
              <a:rPr lang="en-US" dirty="0" smtClean="0">
                <a:ea typeface="Consolas" charset="0"/>
                <a:cs typeface="Consolas" charset="0"/>
              </a:rPr>
              <a:t> library from the </a:t>
            </a:r>
            <a:r>
              <a:rPr lang="en-US" dirty="0" err="1" smtClean="0">
                <a:ea typeface="Consolas" charset="0"/>
                <a:cs typeface="Consolas" charset="0"/>
              </a:rPr>
              <a:t>toplevel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ea typeface="Consolas" charset="0"/>
                <a:cs typeface="Consolas" charset="0"/>
              </a:rPr>
              <a:t>configure.ac</a:t>
            </a:r>
            <a:r>
              <a:rPr lang="en-US" dirty="0" smtClean="0">
                <a:ea typeface="Consolas" charset="0"/>
                <a:cs typeface="Consolas" charset="0"/>
              </a:rPr>
              <a:t> file: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ea typeface="Consolas" charset="0"/>
                <a:cs typeface="Consolas" charset="0"/>
              </a:rPr>
              <a:t>dnl</a:t>
            </a:r>
            <a:r>
              <a:rPr lang="en-US" dirty="0" smtClean="0">
                <a:solidFill>
                  <a:srgbClr val="FF000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AC_CHECK_LIB</a:t>
            </a:r>
            <a:r>
              <a:rPr lang="en-US" dirty="0">
                <a:ea typeface="Consolas" charset="0"/>
                <a:cs typeface="Consolas" charset="0"/>
              </a:rPr>
              <a:t>([</a:t>
            </a:r>
            <a:r>
              <a:rPr lang="en-US" dirty="0" err="1">
                <a:ea typeface="Consolas" charset="0"/>
                <a:cs typeface="Consolas" charset="0"/>
              </a:rPr>
              <a:t>gc</a:t>
            </a:r>
            <a:r>
              <a:rPr lang="en-US" dirty="0">
                <a:ea typeface="Consolas" charset="0"/>
                <a:cs typeface="Consolas" charset="0"/>
              </a:rPr>
              <a:t>], [</a:t>
            </a:r>
            <a:r>
              <a:rPr lang="en-US" dirty="0" err="1">
                <a:ea typeface="Consolas" charset="0"/>
                <a:cs typeface="Consolas" charset="0"/>
              </a:rPr>
              <a:t>GC_malloc</a:t>
            </a:r>
            <a:r>
              <a:rPr lang="en-US" dirty="0">
                <a:ea typeface="Consolas" charset="0"/>
                <a:cs typeface="Consolas" charset="0"/>
              </a:rPr>
              <a:t>], [], [AC_MSG_ERROR([Missing GC library</a:t>
            </a:r>
            <a:r>
              <a:rPr lang="en-US" dirty="0" smtClean="0">
                <a:ea typeface="Consolas" charset="0"/>
                <a:cs typeface="Consolas" charset="0"/>
              </a:rPr>
              <a:t>])])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Of course, you will have lots of leaks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Don’t use assert</a:t>
            </a:r>
          </a:p>
          <a:p>
            <a:r>
              <a:rPr lang="en-US" dirty="0" smtClean="0"/>
              <a:t>Use CHECK_NULL() to check for null pointers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 smtClean="0"/>
              <a:t>Use P4C_UNIMPLEMENTED to signal a feature not yet implemented (throws)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 smtClean="0"/>
              <a:t>Keep the compiler deterministic</a:t>
            </a:r>
          </a:p>
          <a:p>
            <a:pPr lvl="1"/>
            <a:r>
              <a:rPr lang="en-US" dirty="0" smtClean="0"/>
              <a:t>Front-end and mid-ends are all deterministic</a:t>
            </a:r>
          </a:p>
          <a:p>
            <a:r>
              <a:rPr lang="en-US" dirty="0" smtClean="0"/>
              <a:t>Each </a:t>
            </a:r>
            <a:r>
              <a:rPr lang="en-US" dirty="0"/>
              <a:t>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ordered_map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::map) and </a:t>
            </a:r>
            <a:br>
              <a:rPr lang="en-US" dirty="0" smtClean="0"/>
            </a:br>
            <a:r>
              <a:rPr lang="en-US" dirty="0" err="1" smtClean="0"/>
              <a:t>ordered_set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::set) if you plan to iterate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</a:t>
            </a:r>
            <a:r>
              <a:rPr lang="en-US" dirty="0" smtClean="0"/>
              <a:t>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using the --top4 –v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combination is much easier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P4Program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&lt;Annotation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 writing compiler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 smtClean="0"/>
              <a:t>Read the P4</a:t>
            </a:r>
            <a:r>
              <a:rPr lang="en-US" baseline="-25000" dirty="0" smtClean="0"/>
              <a:t>16</a:t>
            </a:r>
            <a:r>
              <a:rPr lang="en-US" dirty="0" smtClean="0"/>
              <a:t> spec</a:t>
            </a:r>
          </a:p>
          <a:p>
            <a:r>
              <a:rPr lang="en-US" dirty="0" smtClean="0"/>
              <a:t>Browse the *.</a:t>
            </a:r>
            <a:r>
              <a:rPr lang="en-US" dirty="0" err="1" smtClean="0"/>
              <a:t>def</a:t>
            </a:r>
            <a:r>
              <a:rPr lang="en-US" dirty="0" smtClean="0"/>
              <a:t> IR definition files and understand what they represent</a:t>
            </a:r>
          </a:p>
          <a:p>
            <a:r>
              <a:rPr lang="en-US" dirty="0" smtClean="0"/>
              <a:t>Understand the visitor interfaces (Inspector, Transform)</a:t>
            </a:r>
          </a:p>
          <a:p>
            <a:r>
              <a:rPr lang="en-US" dirty="0" smtClean="0"/>
              <a:t>Read the document to know what tools are available</a:t>
            </a:r>
          </a:p>
          <a:p>
            <a:pPr lvl="1"/>
            <a:r>
              <a:rPr lang="en-US" dirty="0" smtClean="0"/>
              <a:t>The compiler </a:t>
            </a:r>
            <a:r>
              <a:rPr lang="en-US" dirty="0" err="1" smtClean="0"/>
              <a:t>doxygen</a:t>
            </a:r>
            <a:r>
              <a:rPr lang="en-US" dirty="0" smtClean="0"/>
              <a:t> documentation (still incomplete)</a:t>
            </a:r>
          </a:p>
          <a:p>
            <a:pPr lvl="1"/>
            <a:r>
              <a:rPr lang="en-US" dirty="0" smtClean="0"/>
              <a:t>This document, especially the section “IR and Visitors”</a:t>
            </a:r>
          </a:p>
          <a:p>
            <a:r>
              <a:rPr lang="en-US" dirty="0" smtClean="0"/>
              <a:t>Browse the code top-down (starting from main)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 smtClean="0">
                <a:ea typeface="Consolas" charset="0"/>
                <a:cs typeface="Consolas" charset="0"/>
              </a:rPr>
              <a:t> is an abbreviated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hard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Keeping track of various node versions</a:t>
            </a:r>
          </a:p>
          <a:p>
            <a:r>
              <a:rPr lang="en-US" dirty="0" smtClean="0"/>
              <a:t>New versions of nodes are created while transformations occur</a:t>
            </a:r>
          </a:p>
          <a:p>
            <a:r>
              <a:rPr lang="en-US" dirty="0" smtClean="0"/>
              <a:t>Even nodes that you are not touching</a:t>
            </a:r>
          </a:p>
          <a:p>
            <a:pPr lvl="1"/>
            <a:r>
              <a:rPr lang="en-US" dirty="0" smtClean="0"/>
              <a:t>the ancestors of the nodes you are touching</a:t>
            </a:r>
          </a:p>
          <a:p>
            <a:r>
              <a:rPr lang="en-US" dirty="0" smtClean="0"/>
              <a:t>References to nodes may become stale</a:t>
            </a:r>
          </a:p>
          <a:p>
            <a:pPr lvl="1"/>
            <a:r>
              <a:rPr lang="en-US" dirty="0" smtClean="0"/>
              <a:t>pointing to old versions of the nodes, no longer in the IR tree</a:t>
            </a:r>
          </a:p>
          <a:p>
            <a:pPr lvl="1"/>
            <a:r>
              <a:rPr lang="en-US" dirty="0" smtClean="0"/>
              <a:t>so your carefully constructed maps may need to be reconstructed if you do </a:t>
            </a:r>
            <a:r>
              <a:rPr lang="en-US" i="1" dirty="0" smtClean="0"/>
              <a:t>anything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ReferenceMap</a:t>
            </a:r>
            <a:r>
              <a:rPr lang="en-US" dirty="0" smtClean="0"/>
              <a:t>, </a:t>
            </a:r>
            <a:r>
              <a:rPr lang="en-US" dirty="0" err="1" smtClean="0"/>
              <a:t>TypeMap</a:t>
            </a:r>
            <a:endParaRPr lang="en-US" dirty="0"/>
          </a:p>
          <a:p>
            <a:r>
              <a:rPr lang="en-US" dirty="0" smtClean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guide to the provided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</a:p>
          <a:p>
            <a:r>
              <a:rPr lang="en-US" dirty="0" smtClean="0"/>
              <a:t>Mid-end passes</a:t>
            </a:r>
            <a:endParaRPr lang="en-US" dirty="0"/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14</a:t>
            </a:r>
            <a:r>
              <a:rPr lang="en-US" dirty="0" smtClean="0"/>
              <a:t> (v1.0 / 1.1)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frontends/p4-14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Supports almost all of P4</a:t>
            </a:r>
            <a:r>
              <a:rPr lang="en-US" baseline="-25000" dirty="0" smtClean="0"/>
              <a:t>14</a:t>
            </a:r>
            <a:r>
              <a:rPr lang="en-US" dirty="0"/>
              <a:t> </a:t>
            </a:r>
            <a:r>
              <a:rPr lang="en-US" dirty="0" smtClean="0"/>
              <a:t>v1.0 and v1.1</a:t>
            </a:r>
            <a:endParaRPr lang="en-US" baseline="-25000" dirty="0" smtClean="0"/>
          </a:p>
          <a:p>
            <a:r>
              <a:rPr lang="en-US" dirty="0" smtClean="0"/>
              <a:t>Some IR classes are only used to represent P4</a:t>
            </a:r>
            <a:r>
              <a:rPr lang="en-US" baseline="-25000" dirty="0" smtClean="0"/>
              <a:t>14</a:t>
            </a:r>
            <a:r>
              <a:rPr lang="en-US" dirty="0" smtClean="0"/>
              <a:t> programs</a:t>
            </a:r>
          </a:p>
          <a:p>
            <a:r>
              <a:rPr lang="en-US" dirty="0" smtClean="0"/>
              <a:t>Custom P4</a:t>
            </a:r>
            <a:r>
              <a:rPr lang="en-US" baseline="-25000" dirty="0" smtClean="0"/>
              <a:t>14</a:t>
            </a:r>
            <a:r>
              <a:rPr lang="en-US" dirty="0" smtClean="0"/>
              <a:t> type inference </a:t>
            </a:r>
          </a:p>
          <a:p>
            <a:r>
              <a:rPr lang="en-US" dirty="0" smtClean="0"/>
              <a:t>Converted to P4</a:t>
            </a:r>
            <a:r>
              <a:rPr lang="en-US" baseline="-25000" dirty="0" smtClean="0"/>
              <a:t>16</a:t>
            </a:r>
            <a:r>
              <a:rPr lang="en-US" dirty="0" smtClean="0"/>
              <a:t> IR</a:t>
            </a:r>
          </a:p>
          <a:p>
            <a:r>
              <a:rPr lang="en-US" dirty="0" smtClean="0"/>
              <a:t>Uses the v1model.p4 architectural model</a:t>
            </a:r>
            <a:endParaRPr lang="en-US" dirty="0"/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US" dirty="0" smtClean="0"/>
              <a:t>1model.p4: A P4</a:t>
            </a:r>
            <a:r>
              <a:rPr lang="en-US" baseline="-25000" dirty="0" smtClean="0"/>
              <a:t>14</a:t>
            </a:r>
            <a:r>
              <a:rPr lang="en-US" dirty="0" smtClean="0"/>
              <a:t> switch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Parse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P4</a:t>
            </a:r>
            <a:r>
              <a:rPr lang="en-US" sz="2400" baseline="-25000" dirty="0" smtClean="0"/>
              <a:t>16 </a:t>
            </a:r>
            <a:r>
              <a:rPr lang="en-US" sz="2400" dirty="0" smtClean="0"/>
              <a:t>switch architecture that models the fixed switch architecture from the P4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Provides backward compatibility for P4</a:t>
            </a:r>
            <a:r>
              <a:rPr lang="en-US" sz="2400" baseline="-25000" dirty="0" smtClean="0"/>
              <a:t>14</a:t>
            </a:r>
            <a:r>
              <a:rPr lang="en-US" sz="2400" dirty="0" smtClean="0"/>
              <a:t> 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P4</a:t>
            </a:r>
            <a:r>
              <a:rPr lang="en-US" baseline="-25000" dirty="0" smtClean="0"/>
              <a:t>16</a:t>
            </a:r>
            <a:r>
              <a:rPr lang="en-US" dirty="0" smtClean="0"/>
              <a:t> compiler front-end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</a:t>
            </a:r>
            <a:r>
              <a:rPr lang="en-US" baseline="-25000" dirty="0" smtClean="0"/>
              <a:t>16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 smtClean="0"/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smtClean="0"/>
              <a:t>Lexer distinguishes types from regular identifiers using symbol table</a:t>
            </a:r>
          </a:p>
          <a:p>
            <a:pPr lvl="1"/>
            <a:r>
              <a:rPr lang="en-US" dirty="0" err="1" smtClean="0"/>
              <a:t>symbol_table.h</a:t>
            </a:r>
            <a:r>
              <a:rPr lang="en-US" dirty="0" smtClean="0"/>
              <a:t>/</a:t>
            </a:r>
            <a:r>
              <a:rPr lang="en-US" dirty="0" err="1" smtClean="0"/>
              <a:t>cpp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P4</a:t>
            </a:r>
            <a:r>
              <a:rPr lang="en-US" baseline="-25000" dirty="0" smtClean="0"/>
              <a:t>16</a:t>
            </a:r>
            <a:r>
              <a:rPr lang="en-US" dirty="0" smtClean="0"/>
              <a:t>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IR::P4Table – a P4</a:t>
            </a:r>
            <a:r>
              <a:rPr lang="en-US" baseline="-25000" dirty="0" smtClean="0"/>
              <a:t>16</a:t>
            </a:r>
            <a:r>
              <a:rPr lang="en-US" dirty="0" smtClean="0"/>
              <a:t> table (“V1Table” is used for P4</a:t>
            </a:r>
            <a:r>
              <a:rPr lang="en-US" baseline="-25000" dirty="0" smtClean="0"/>
              <a:t>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IR::P4Parser, IR::P4Control, IR::P4Action – P4</a:t>
            </a:r>
            <a:r>
              <a:rPr lang="en-US" baseline="-25000" dirty="0" smtClean="0"/>
              <a:t>16</a:t>
            </a:r>
            <a:r>
              <a:rPr lang="en-US" dirty="0" smtClean="0"/>
              <a:t> objects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type declaration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Declaration_Instance</a:t>
            </a:r>
            <a:r>
              <a:rPr lang="en-US" dirty="0" smtClean="0"/>
              <a:t> – instantiates a compile-time object calling a constructor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 smtClean="0"/>
              <a:t>Front-end passes (frontends/p4/frontend.cpp)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Pretty printing</a:t>
            </a:r>
            <a:endParaRPr lang="en-US" dirty="0"/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Create control-plane names for keys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Make order of side-effects explicit (argument and short-circuit evaluation)</a:t>
            </a:r>
          </a:p>
          <a:p>
            <a:r>
              <a:rPr lang="en-US" dirty="0" smtClean="0"/>
              <a:t>Optimizations</a:t>
            </a:r>
            <a:endParaRPr lang="en-US" dirty="0" smtClean="0"/>
          </a:p>
          <a:p>
            <a:r>
              <a:rPr lang="en-US" dirty="0" smtClean="0"/>
              <a:t>Compile-time evaluation</a:t>
            </a:r>
          </a:p>
          <a:p>
            <a:r>
              <a:rPr lang="en-US" dirty="0" smtClean="0"/>
              <a:t>Conversion to P4 </a:t>
            </a:r>
            <a:r>
              <a:rPr lang="en-US" dirty="0" smtClean="0"/>
              <a:t>source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Emit program as P4</a:t>
            </a:r>
            <a:r>
              <a:rPr lang="en-US" baseline="-25000" dirty="0" smtClean="0"/>
              <a:t>16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Used to convert P4</a:t>
            </a:r>
            <a:r>
              <a:rPr lang="en-US" baseline="-25000" dirty="0" smtClean="0"/>
              <a:t>14</a:t>
            </a:r>
            <a:r>
              <a:rPr lang="en-US" dirty="0" smtClean="0"/>
              <a:t> to P4</a:t>
            </a:r>
            <a:r>
              <a:rPr lang="en-US" baseline="-25000" dirty="0" smtClean="0"/>
              <a:t>16</a:t>
            </a:r>
            <a:endParaRPr lang="en-US" dirty="0" smtClean="0"/>
          </a:p>
          <a:p>
            <a:r>
              <a:rPr lang="en-US" dirty="0" smtClean="0"/>
              <a:t>Can optionally emit IR as comments in the code</a:t>
            </a:r>
          </a:p>
          <a:p>
            <a:r>
              <a:rPr lang="en-US" dirty="0" smtClean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A guide to the provided passes</a:t>
            </a:r>
          </a:p>
          <a:p>
            <a:pPr lvl="1"/>
            <a:r>
              <a:rPr lang="en-US" dirty="0" smtClean="0"/>
              <a:t>Front-end passes</a:t>
            </a:r>
          </a:p>
          <a:p>
            <a:pPr lvl="1"/>
            <a:r>
              <a:rPr lang="en-US" dirty="0" smtClean="0"/>
              <a:t>Mid-end passes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46289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Run </a:t>
            </a:r>
            <a:r>
              <a:rPr lang="en-US" dirty="0"/>
              <a:t>immediately after parsing.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is no type information at </a:t>
            </a:r>
            <a:r>
              <a:rPr lang="en-US" dirty="0" smtClean="0"/>
              <a:t>this </a:t>
            </a:r>
            <a:r>
              <a:rPr lang="en-US" dirty="0"/>
              <a:t>point, so </a:t>
            </a:r>
            <a:r>
              <a:rPr lang="en-US" dirty="0" smtClean="0"/>
              <a:t>it does </a:t>
            </a:r>
            <a:r>
              <a:rPr lang="en-US" dirty="0"/>
              <a:t>only simple checks.</a:t>
            </a:r>
          </a:p>
          <a:p>
            <a:pPr lvl="1"/>
            <a:r>
              <a:rPr lang="en-US" dirty="0" smtClean="0"/>
              <a:t>integer </a:t>
            </a:r>
            <a:r>
              <a:rPr lang="en-US" dirty="0"/>
              <a:t>constants have valid types</a:t>
            </a:r>
          </a:p>
          <a:p>
            <a:pPr lvl="1"/>
            <a:r>
              <a:rPr lang="en-US" dirty="0" smtClean="0"/>
              <a:t>don't </a:t>
            </a:r>
            <a:r>
              <a:rPr lang="en-US" dirty="0"/>
              <a:t>care _ is not used as a name for methods, fields, </a:t>
            </a:r>
            <a:r>
              <a:rPr lang="en-US" dirty="0" smtClean="0"/>
              <a:t>variables</a:t>
            </a:r>
            <a:r>
              <a:rPr lang="en-US" dirty="0"/>
              <a:t>, instances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of bit&lt;&gt; types is positive</a:t>
            </a:r>
          </a:p>
          <a:p>
            <a:pPr lvl="1"/>
            <a:r>
              <a:rPr lang="en-US" dirty="0" smtClean="0"/>
              <a:t>width </a:t>
            </a:r>
            <a:r>
              <a:rPr lang="en-US" dirty="0"/>
              <a:t>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parser state is named 'accept' or 'reject'</a:t>
            </a:r>
          </a:p>
          <a:p>
            <a:pPr lvl="1"/>
            <a:r>
              <a:rPr lang="en-US" dirty="0" smtClean="0"/>
              <a:t>constructor </a:t>
            </a:r>
            <a:r>
              <a:rPr lang="en-US" dirty="0"/>
              <a:t>parameters are direction-less</a:t>
            </a:r>
          </a:p>
          <a:p>
            <a:pPr lvl="1"/>
            <a:r>
              <a:rPr lang="en-US" dirty="0" smtClean="0"/>
              <a:t>tables </a:t>
            </a:r>
            <a:r>
              <a:rPr lang="en-US" dirty="0"/>
              <a:t>have an </a:t>
            </a:r>
            <a:r>
              <a:rPr lang="en-US" b="1" dirty="0"/>
              <a:t>actions</a:t>
            </a:r>
            <a:r>
              <a:rPr lang="en-US" dirty="0"/>
              <a:t> </a:t>
            </a:r>
            <a:r>
              <a:rPr lang="en-US" dirty="0" smtClean="0"/>
              <a:t>properties</a:t>
            </a:r>
            <a:endParaRPr lang="en-US" dirty="0"/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appear at the top-level only</a:t>
            </a:r>
          </a:p>
          <a:p>
            <a:pPr lvl="1"/>
            <a:r>
              <a:rPr lang="en-US" dirty="0" smtClean="0"/>
              <a:t>switch </a:t>
            </a:r>
            <a:r>
              <a:rPr lang="en-US" dirty="0"/>
              <a:t>statements do not occur in actions</a:t>
            </a:r>
          </a:p>
          <a:p>
            <a:pPr lvl="1"/>
            <a:r>
              <a:rPr lang="en-US" dirty="0" smtClean="0"/>
              <a:t>instantiations </a:t>
            </a:r>
            <a:r>
              <a:rPr lang="en-US" dirty="0"/>
              <a:t>do not occur in actions</a:t>
            </a:r>
          </a:p>
          <a:p>
            <a:pPr lvl="1"/>
            <a:r>
              <a:rPr lang="en-US" dirty="0" smtClean="0"/>
              <a:t>constructors </a:t>
            </a:r>
            <a:r>
              <a:rPr lang="en-US" dirty="0"/>
              <a:t>are not invoked in </a:t>
            </a:r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returns and exits do not appear in parsers</a:t>
            </a:r>
          </a:p>
          <a:p>
            <a:pPr lvl="1"/>
            <a:r>
              <a:rPr lang="en-US" b="1" dirty="0" smtClean="0"/>
              <a:t>extern</a:t>
            </a:r>
            <a:r>
              <a:rPr lang="en-US" dirty="0" smtClean="0"/>
              <a:t> constructor names have proper names</a:t>
            </a:r>
            <a:endParaRPr lang="en-US" dirty="0"/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 smtClean="0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</a:t>
            </a:r>
            <a:r>
              <a:rPr lang="en-US" dirty="0"/>
              <a:t>accept and reject </a:t>
            </a:r>
            <a:r>
              <a:rPr lang="en-US" dirty="0" smtClean="0"/>
              <a:t>states</a:t>
            </a:r>
            <a:endParaRPr lang="en-US" dirty="0"/>
          </a:p>
          <a:p>
            <a:r>
              <a:rPr lang="en-US" dirty="0" smtClean="0"/>
              <a:t>Adds </a:t>
            </a:r>
            <a:r>
              <a:rPr lang="en-US" dirty="0"/>
              <a:t>parentheses to action invocations in tables: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actions = { a; } becomes actions = { a(); }</a:t>
            </a:r>
          </a:p>
          <a:p>
            <a:r>
              <a:rPr lang="en-US" dirty="0" smtClean="0"/>
              <a:t>Parser </a:t>
            </a:r>
            <a:r>
              <a:rPr lang="en-US" dirty="0"/>
              <a:t>states without selects will transition to </a:t>
            </a:r>
            <a:r>
              <a:rPr lang="en-US" dirty="0" smtClean="0"/>
              <a:t>reject</a:t>
            </a:r>
            <a:endParaRPr lang="en-US" dirty="0"/>
          </a:p>
          <a:p>
            <a:r>
              <a:rPr lang="en-US" dirty="0" smtClean="0"/>
              <a:t>Adds </a:t>
            </a:r>
            <a:r>
              <a:rPr lang="en-US" dirty="0" err="1" smtClean="0"/>
              <a:t>default_action</a:t>
            </a:r>
            <a:r>
              <a:rPr lang="en-US" dirty="0" smtClean="0"/>
              <a:t> when it is missing; adds </a:t>
            </a:r>
            <a:r>
              <a:rPr lang="en-US" dirty="0" err="1" smtClean="0"/>
              <a:t>NoAction</a:t>
            </a:r>
            <a:r>
              <a:rPr lang="en-US" dirty="0" smtClean="0"/>
              <a:t> to action list</a:t>
            </a:r>
            <a:endParaRPr lang="en-US" dirty="0"/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ResolveReferences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frequently used pass</a:t>
            </a:r>
          </a:p>
          <a:p>
            <a:pPr lvl="1"/>
            <a:r>
              <a:rPr lang="en-US" dirty="0" smtClean="0"/>
              <a:t>Called almost every time the program IR changes</a:t>
            </a:r>
          </a:p>
          <a:p>
            <a:r>
              <a:rPr lang="en-US" dirty="0" smtClean="0"/>
              <a:t>Fills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pPr lvl="1"/>
            <a:r>
              <a:rPr lang="en-US" dirty="0"/>
              <a:t>Maps each Path to a </a:t>
            </a:r>
            <a:r>
              <a:rPr lang="en-US" dirty="0" smtClean="0"/>
              <a:t>declaration</a:t>
            </a:r>
          </a:p>
          <a:p>
            <a:pPr lvl="1"/>
            <a:r>
              <a:rPr lang="en-US" dirty="0" smtClean="0"/>
              <a:t>See below for a description of the </a:t>
            </a:r>
            <a:r>
              <a:rPr lang="en-US" dirty="0" err="1" smtClean="0"/>
              <a:t>ReferenceMap</a:t>
            </a:r>
            <a:endParaRPr lang="en-US" dirty="0"/>
          </a:p>
          <a:p>
            <a:r>
              <a:rPr lang="en-US" dirty="0" smtClean="0"/>
              <a:t>(Does not do anything if the program has not changed since the last invocation)</a:t>
            </a:r>
          </a:p>
          <a:p>
            <a:r>
              <a:rPr lang="en-US" dirty="0" smtClean="0"/>
              <a:t>It must be run starting at the </a:t>
            </a:r>
            <a:r>
              <a:rPr lang="en-US" dirty="0" err="1" smtClean="0"/>
              <a:t>toplevel</a:t>
            </a:r>
            <a:r>
              <a:rPr lang="en-US" dirty="0" smtClean="0"/>
              <a:t> P4Program</a:t>
            </a:r>
          </a:p>
          <a:p>
            <a:pPr lvl="1"/>
            <a:r>
              <a:rPr lang="en-US" dirty="0" smtClean="0"/>
              <a:t>Otherwise it may complain about unknown symbols</a:t>
            </a:r>
          </a:p>
          <a:p>
            <a:r>
              <a:rPr lang="en-US" dirty="0" smtClean="0"/>
              <a:t>Can optionally warn about shadowed symbols</a:t>
            </a:r>
          </a:p>
          <a:p>
            <a:r>
              <a:rPr lang="en-US" dirty="0" smtClean="0"/>
              <a:t>Scans namespaces inside-out: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ISimpleNamespace</a:t>
            </a:r>
            <a:r>
              <a:rPr lang="en-US" dirty="0" smtClean="0"/>
              <a:t> – at most one declaration with a given name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IGeneralNamespace</a:t>
            </a:r>
            <a:r>
              <a:rPr lang="en-US" dirty="0" smtClean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</a:t>
            </a:r>
            <a:r>
              <a:rPr lang="en-US" dirty="0" smtClean="0"/>
              <a:t>Path </a:t>
            </a:r>
            <a:r>
              <a:rPr lang="en-US" dirty="0"/>
              <a:t>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 smtClean="0"/>
              <a:t>ResolveReferences</a:t>
            </a:r>
            <a:r>
              <a:rPr lang="en-US" dirty="0" smtClean="0"/>
              <a:t> fills </a:t>
            </a:r>
            <a:r>
              <a:rPr lang="en-US" dirty="0"/>
              <a:t>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 smtClean="0"/>
              <a:t>Fresh unique name within </a:t>
            </a:r>
            <a:r>
              <a:rPr lang="en-US" smtClean="0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Constant folding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run before and after type inference</a:t>
            </a:r>
          </a:p>
          <a:p>
            <a:r>
              <a:rPr lang="en-US" dirty="0" smtClean="0"/>
              <a:t>Run several times during compilation</a:t>
            </a:r>
          </a:p>
          <a:p>
            <a:r>
              <a:rPr lang="en-US" dirty="0" smtClean="0"/>
              <a:t>Run prior to type inference to </a:t>
            </a:r>
            <a:br>
              <a:rPr lang="en-US" dirty="0" smtClean="0"/>
            </a:br>
            <a:r>
              <a:rPr lang="en-US" dirty="0" smtClean="0"/>
              <a:t>compute bounds that have to be constant</a:t>
            </a:r>
          </a:p>
          <a:p>
            <a:r>
              <a:rPr lang="en-US" dirty="0" smtClean="0"/>
              <a:t>Also handles some select expressions, </a:t>
            </a:r>
            <a:br>
              <a:rPr lang="en-US" dirty="0" smtClean="0"/>
            </a:br>
            <a:r>
              <a:rPr lang="en-US" dirty="0" smtClean="0"/>
              <a:t>detecting some unreachable select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 smtClean="0"/>
              <a:t>Converts direct invocations of controls or parsers</a:t>
            </a:r>
            <a:br>
              <a:rPr lang="en-US" dirty="0" smtClean="0"/>
            </a:br>
            <a:r>
              <a:rPr lang="en-US" dirty="0" smtClean="0"/>
              <a:t>into separate instantiations and calls</a:t>
            </a:r>
          </a:p>
          <a:p>
            <a:r>
              <a:rPr lang="en-US" dirty="0" smtClean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TypeInference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Computes values for type variables</a:t>
            </a:r>
          </a:p>
          <a:p>
            <a:r>
              <a:rPr lang="en-US" dirty="0" smtClean="0"/>
              <a:t>Inserts explicit casts where needed</a:t>
            </a:r>
          </a:p>
          <a:p>
            <a:r>
              <a:rPr lang="en-US" dirty="0" smtClean="0"/>
              <a:t>After first execution no more casts should be ever needed – </a:t>
            </a:r>
            <a:br>
              <a:rPr lang="en-US" dirty="0" smtClean="0"/>
            </a:br>
            <a:r>
              <a:rPr lang="en-US" dirty="0" smtClean="0"/>
              <a:t>it should behave like an Inspector in all subsequent passes</a:t>
            </a:r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the canonical representation is not part of the IR program DAG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struct</a:t>
            </a:r>
            <a:r>
              <a:rPr lang="en-US" dirty="0" smtClean="0"/>
              <a:t> always uses </a:t>
            </a:r>
            <a:r>
              <a:rPr lang="en-US" dirty="0" err="1" smtClean="0"/>
              <a:t>TypeName</a:t>
            </a:r>
            <a:r>
              <a:rPr lang="en-US" dirty="0" smtClean="0"/>
              <a:t> for fields, but canonical </a:t>
            </a:r>
            <a:r>
              <a:rPr lang="en-US" dirty="0" err="1" smtClean="0"/>
              <a:t>struct</a:t>
            </a:r>
            <a:r>
              <a:rPr lang="en-US" dirty="0" smtClean="0"/>
              <a:t> has actual field types)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254745"/>
              </p:ext>
            </p:extLst>
          </p:nvPr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(unification)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pass </a:t>
            </a:r>
            <a:r>
              <a:rPr lang="en-US" dirty="0" err="1" smtClean="0"/>
              <a:t>ClearTypeMap</a:t>
            </a:r>
            <a:r>
              <a:rPr lang="en-US" dirty="0" smtClean="0"/>
              <a:t> erases the </a:t>
            </a:r>
            <a:r>
              <a:rPr lang="en-US" dirty="0" err="1" smtClean="0"/>
              <a:t>typeMap</a:t>
            </a:r>
            <a:r>
              <a:rPr lang="en-US" dirty="0" smtClean="0"/>
              <a:t>; it should be called when the types of some objects may change </a:t>
            </a:r>
            <a:br>
              <a:rPr lang="en-US" dirty="0" smtClean="0"/>
            </a:br>
            <a:r>
              <a:rPr lang="en-US" dirty="0" smtClean="0"/>
              <a:t>(e.g. convert </a:t>
            </a:r>
            <a:r>
              <a:rPr lang="en-US" dirty="0" err="1" smtClean="0"/>
              <a:t>enum</a:t>
            </a:r>
            <a:r>
              <a:rPr lang="en-US" dirty="0" smtClean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 control-plane name for each table key field.</a:t>
            </a:r>
          </a:p>
          <a:p>
            <a:r>
              <a:rPr lang="en-US" dirty="0" smtClean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@name("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inference should infer values for all type-variables</a:t>
            </a:r>
          </a:p>
          <a:p>
            <a:r>
              <a:rPr lang="en-US" dirty="0" smtClean="0"/>
              <a:t>This pass replaces type variables with concrete types</a:t>
            </a:r>
          </a:p>
          <a:p>
            <a:pPr lvl="1"/>
            <a:r>
              <a:rPr lang="en-US" dirty="0" smtClean="0"/>
              <a:t>Constructors, method calls, generic types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smtClean="0"/>
              <a:t>Purely syntactic</a:t>
            </a:r>
          </a:p>
          <a:p>
            <a:pPr lvl="1"/>
            <a:r>
              <a:rPr lang="en-US" dirty="0" smtClean="0"/>
              <a:t>Rewrite div/mod/multiply by powers of two</a:t>
            </a:r>
          </a:p>
          <a:p>
            <a:r>
              <a:rPr lang="en-US" dirty="0" smtClean="0"/>
              <a:t>Also does some algebraic optimizations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dd/subtract with 0, shift with zero</a:t>
            </a:r>
          </a:p>
          <a:p>
            <a:pPr lvl="1"/>
            <a:r>
              <a:rPr lang="en-US" dirty="0" smtClean="0"/>
              <a:t>multiply/divide with 0 or 1</a:t>
            </a:r>
          </a:p>
          <a:p>
            <a:pPr lvl="1"/>
            <a:r>
              <a:rPr lang="en-US" dirty="0" smtClean="0"/>
              <a:t>bitwise operations with constants</a:t>
            </a:r>
          </a:p>
          <a:p>
            <a:pPr lvl="1"/>
            <a:r>
              <a:rPr lang="en-US" dirty="0" err="1" smtClean="0"/>
              <a:t>DeMorgan</a:t>
            </a:r>
            <a:r>
              <a:rPr lang="en-US" dirty="0" smtClean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Removes casts where the input and </a:t>
            </a:r>
            <a:br>
              <a:rPr lang="en-US" dirty="0" smtClean="0"/>
            </a:br>
            <a:r>
              <a:rPr lang="en-US" dirty="0" smtClean="0"/>
              <a:t>output types are the same</a:t>
            </a:r>
            <a:endParaRPr lang="en-US" dirty="0"/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useless nested </a:t>
            </a:r>
            <a:r>
              <a:rPr lang="en-US" dirty="0" smtClean="0"/>
              <a:t>block statements</a:t>
            </a:r>
            <a:endParaRPr lang="en-US" dirty="0" smtClean="0"/>
          </a:p>
          <a:p>
            <a:r>
              <a:rPr lang="en-US" dirty="0" smtClean="0"/>
              <a:t>Simplify if statements with no branches</a:t>
            </a:r>
          </a:p>
          <a:p>
            <a:r>
              <a:rPr lang="en-US" dirty="0" smtClean="0"/>
              <a:t>Remove empty statements</a:t>
            </a:r>
          </a:p>
          <a:p>
            <a:r>
              <a:rPr lang="en-US" dirty="0" smtClean="0"/>
              <a:t>Remove unused switch statement labels and empty</a:t>
            </a:r>
            <a:br>
              <a:rPr lang="en-US" dirty="0" smtClean="0"/>
            </a:br>
            <a:r>
              <a:rPr lang="en-US" dirty="0" smtClean="0"/>
              <a:t>switch </a:t>
            </a:r>
            <a:r>
              <a:rPr lang="en-US" dirty="0" smtClean="0"/>
              <a:t>statements</a:t>
            </a:r>
          </a:p>
          <a:p>
            <a:r>
              <a:rPr lang="en-US" dirty="0" smtClean="0"/>
              <a:t>Removes switch statements with no cases</a:t>
            </a:r>
            <a:endParaRPr lang="en-US" dirty="0"/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Repeatedly eliminates all declarations that are never</a:t>
            </a:r>
            <a:br>
              <a:rPr lang="en-US" dirty="0" smtClean="0"/>
            </a:br>
            <a:r>
              <a:rPr lang="en-US" dirty="0" smtClean="0"/>
              <a:t>referenced in the program</a:t>
            </a:r>
          </a:p>
          <a:p>
            <a:pPr lvl="1"/>
            <a:r>
              <a:rPr lang="en-US" dirty="0" smtClean="0"/>
              <a:t>control, parser, action, table, variables, parser states</a:t>
            </a:r>
          </a:p>
          <a:p>
            <a:r>
              <a:rPr lang="en-US" dirty="0" smtClean="0"/>
              <a:t>This is not the same as </a:t>
            </a:r>
            <a:r>
              <a:rPr lang="en-US" dirty="0" err="1" smtClean="0"/>
              <a:t>def</a:t>
            </a:r>
            <a:r>
              <a:rPr lang="en-US" dirty="0" smtClean="0"/>
              <a:t>-use analysis</a:t>
            </a:r>
          </a:p>
          <a:p>
            <a:r>
              <a:rPr lang="en-US" dirty="0" smtClean="0"/>
              <a:t>But it does not remove parameters, types, </a:t>
            </a:r>
            <a:r>
              <a:rPr lang="en-US" dirty="0" err="1" smtClean="0"/>
              <a:t>enum</a:t>
            </a:r>
            <a:r>
              <a:rPr lang="en-US" dirty="0" smtClean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 smtClean="0"/>
              <a:t>Remove unreachable parser states</a:t>
            </a:r>
          </a:p>
          <a:p>
            <a:r>
              <a:rPr lang="en-US" dirty="0" smtClean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Inserts code for </a:t>
            </a:r>
            <a:r>
              <a:rPr lang="en-US" dirty="0" err="1" smtClean="0"/>
              <a:t>header.setInvalid</a:t>
            </a:r>
            <a:r>
              <a:rPr lang="en-US" dirty="0" smtClean="0"/>
              <a:t>() where required</a:t>
            </a:r>
          </a:p>
          <a:p>
            <a:pPr lvl="1"/>
            <a:r>
              <a:rPr lang="en-US" dirty="0" smtClean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/>
              <a:t>S</a:t>
            </a:r>
            <a:r>
              <a:rPr lang="en-US" dirty="0" err="1" smtClean="0"/>
              <a:t>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Headers initialized from lists must also be </a:t>
            </a:r>
            <a:r>
              <a:rPr lang="en-US" dirty="0" err="1" smtClean="0"/>
              <a:t>setValid</a:t>
            </a:r>
            <a:r>
              <a:rPr lang="en-US" dirty="0" smtClean="0"/>
              <a:t>()</a:t>
            </a:r>
          </a:p>
          <a:p>
            <a:r>
              <a:rPr lang="en-US" dirty="0" smtClean="0"/>
              <a:t>h = { x }; becomes </a:t>
            </a:r>
            <a:r>
              <a:rPr lang="en-US" dirty="0" err="1" smtClean="0"/>
              <a:t>h.setValid</a:t>
            </a:r>
            <a:r>
              <a:rPr lang="en-US" dirty="0" smtClean="0"/>
              <a:t>(); h = { x };</a:t>
            </a:r>
            <a:endParaRPr lang="en-US" dirty="0" smtClean="0"/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 smtClean="0"/>
              <a:t>Give each variable in the program a unique new name</a:t>
            </a:r>
          </a:p>
          <a:p>
            <a:r>
              <a:rPr lang="en-US" dirty="0" smtClean="0"/>
              <a:t>If it is important (e.g., control-plane visible) </a:t>
            </a:r>
            <a:br>
              <a:rPr lang="en-US" dirty="0" smtClean="0"/>
            </a:br>
            <a:r>
              <a:rPr lang="en-US" dirty="0" smtClean="0"/>
              <a:t>preserve the old name as a @name annotation.</a:t>
            </a:r>
          </a:p>
          <a:p>
            <a:r>
              <a:rPr lang="en-US" dirty="0" smtClean="0"/>
              <a:t>Makes it easy to move code around without causing name clashes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Front-end: </a:t>
            </a:r>
            <a:r>
              <a:rPr lang="en-US" dirty="0" err="1" smtClean="0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Moves all declarations from inner blocks to the outermost scope</a:t>
            </a:r>
          </a:p>
          <a:p>
            <a:r>
              <a:rPr lang="en-US" dirty="0" smtClean="0"/>
              <a:t>Moves all locals in an action to the enclosing control</a:t>
            </a:r>
            <a:endParaRPr lang="en-US" dirty="0"/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 initialization is separated from declaration</a:t>
            </a:r>
          </a:p>
          <a:p>
            <a:pPr lvl="1"/>
            <a:r>
              <a:rPr lang="en-US" dirty="0" smtClean="0"/>
              <a:t>In parsers initialization is done in the start state</a:t>
            </a:r>
          </a:p>
          <a:p>
            <a:pPr lvl="1"/>
            <a:r>
              <a:rPr lang="en-US" dirty="0" smtClean="0"/>
              <a:t>In controls the initialization is done at the beginning of the apply block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 smtClean="0"/>
              <a:t>becomes:</a:t>
            </a:r>
          </a:p>
          <a:p>
            <a:endParaRPr lang="en-US" sz="2400" dirty="0"/>
          </a:p>
          <a:p>
            <a:r>
              <a:rPr lang="en-US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Makes evaluation order explicit</a:t>
            </a:r>
          </a:p>
          <a:p>
            <a:r>
              <a:rPr lang="en-US" dirty="0" smtClean="0"/>
              <a:t>P4 spec mandates left-to-right evaluation order</a:t>
            </a:r>
          </a:p>
          <a:p>
            <a:r>
              <a:rPr lang="en-US" dirty="0" smtClean="0"/>
              <a:t>Convert expressions such that each expression contains at</a:t>
            </a:r>
            <a:br>
              <a:rPr lang="en-US" dirty="0" smtClean="0"/>
            </a:br>
            <a:r>
              <a:rPr lang="en-US" dirty="0" smtClean="0"/>
              <a:t>most one side-effect – by using temporaries and assignments</a:t>
            </a:r>
          </a:p>
          <a:p>
            <a:r>
              <a:rPr lang="en-US" dirty="0" smtClean="0"/>
              <a:t>Implement short-circuit evaluation for &amp;&amp;, || and ?: converting these expressions into if statements</a:t>
            </a:r>
          </a:p>
          <a:p>
            <a:r>
              <a:rPr lang="en-US" dirty="0" smtClean="0"/>
              <a:t>Side-effects are caused by function/method calls:</a:t>
            </a:r>
          </a:p>
          <a:p>
            <a:pPr lvl="1"/>
            <a:r>
              <a:rPr lang="en-US" dirty="0" smtClean="0"/>
              <a:t>Calls may mutate private hidden state (extern/control-plane state)</a:t>
            </a:r>
          </a:p>
          <a:p>
            <a:pPr lvl="1"/>
            <a:r>
              <a:rPr lang="en-US" dirty="0" smtClean="0"/>
              <a:t>Calls may write to multiple out and </a:t>
            </a:r>
            <a:r>
              <a:rPr lang="en-US" dirty="0" err="1" smtClean="0"/>
              <a:t>inout</a:t>
            </a:r>
            <a:r>
              <a:rPr lang="en-US" dirty="0" smtClean="0"/>
              <a:t> parameters</a:t>
            </a:r>
            <a:endParaRPr lang="en-US" dirty="0"/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 smtClean="0"/>
              <a:t>Uses abstract representation of all “locations” 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StorageLocation</a:t>
            </a:r>
            <a:r>
              <a:rPr lang="en-US" dirty="0" smtClean="0"/>
              <a:t>, class </a:t>
            </a:r>
            <a:r>
              <a:rPr lang="en-US" dirty="0" err="1" smtClean="0"/>
              <a:t>LocationSet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Uses abstract representation for “program counter”</a:t>
            </a:r>
            <a:br>
              <a:rPr lang="en-US" dirty="0" smtClean="0"/>
            </a:br>
            <a:r>
              <a:rPr lang="en-US" dirty="0" smtClean="0"/>
              <a:t>(class </a:t>
            </a:r>
            <a:r>
              <a:rPr lang="en-US" dirty="0" err="1" smtClean="0"/>
              <a:t>ProgramPoint</a:t>
            </a:r>
            <a:r>
              <a:rPr lang="en-US" dirty="0" smtClean="0"/>
              <a:t>, class </a:t>
            </a:r>
            <a:r>
              <a:rPr lang="en-US" dirty="0" err="1" smtClean="0"/>
              <a:t>ProgramPoints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ComputeWriteSet</a:t>
            </a:r>
            <a:r>
              <a:rPr lang="en-US" dirty="0" smtClean="0"/>
              <a:t>: computes the locations written at each program point (class Definitions)</a:t>
            </a:r>
          </a:p>
          <a:p>
            <a:pPr lvl="1"/>
            <a:r>
              <a:rPr lang="en-US" dirty="0" smtClean="0"/>
              <a:t>Inter-procedural analysis for actions and tables</a:t>
            </a:r>
          </a:p>
          <a:p>
            <a:pPr lvl="1"/>
            <a:r>
              <a:rPr lang="en-US" dirty="0" smtClean="0"/>
              <a:t>Intra-procedural for parsers and controls</a:t>
            </a:r>
          </a:p>
          <a:p>
            <a:r>
              <a:rPr lang="en-US" dirty="0" err="1" smtClean="0"/>
              <a:t>FindUnitialized</a:t>
            </a:r>
            <a:r>
              <a:rPr lang="en-US" dirty="0" smtClean="0"/>
              <a:t>: finds locations used before being initialized</a:t>
            </a:r>
          </a:p>
          <a:p>
            <a:r>
              <a:rPr lang="en-US" dirty="0" err="1" smtClean="0"/>
              <a:t>RemoveUnused</a:t>
            </a:r>
            <a:r>
              <a:rPr lang="en-US" dirty="0" smtClean="0"/>
              <a:t>: removes writes to locations that are never read</a:t>
            </a:r>
          </a:p>
          <a:p>
            <a:pPr lvl="1"/>
            <a:r>
              <a:rPr lang="en-US" dirty="0" smtClean="0"/>
              <a:t>But must preserve method/function side-effects</a:t>
            </a:r>
            <a:endParaRPr lang="en-US" dirty="0"/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Front-end: </a:t>
            </a:r>
            <a:r>
              <a:rPr lang="en-US" dirty="0" err="1" smtClean="0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Specialize generic code with constructor parameters for actual types and constructor arguments</a:t>
            </a:r>
          </a:p>
          <a:p>
            <a:r>
              <a:rPr lang="en-US" dirty="0" smtClean="0"/>
              <a:t>E.g., consider </a:t>
            </a:r>
            <a:br>
              <a:rPr lang="en-US" dirty="0" smtClean="0"/>
            </a:b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c(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 o = size; }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c(16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cs typeface="Consolas" panose="020B0609020204030204" pitchFamily="49" charset="0"/>
              </a:rPr>
              <a:t>this</a:t>
            </a:r>
            <a:r>
              <a:rPr lang="en-US" dirty="0" smtClean="0"/>
              <a:t> </a:t>
            </a:r>
            <a:r>
              <a:rPr lang="en-US" dirty="0"/>
              <a:t>is converted </a:t>
            </a:r>
            <a:r>
              <a:rPr lang="en-US" dirty="0" smtClean="0"/>
              <a:t>to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ontrol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&lt;32&gt; o)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62462</TotalTime>
  <Words>6483</Words>
  <Application>Microsoft Office PowerPoint</Application>
  <PresentationFormat>Widescreen</PresentationFormat>
  <Paragraphs>1313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</vt:lpstr>
      <vt:lpstr>Calibri</vt:lpstr>
      <vt:lpstr>Calibri Light</vt:lpstr>
      <vt:lpstr>Consolas</vt:lpstr>
      <vt:lpstr>HelveticaNeue</vt:lpstr>
      <vt:lpstr>Wingdings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A guide to the provided passes</vt:lpstr>
      <vt:lpstr>P414 (v1.0 / 1.1) front-end</vt:lpstr>
      <vt:lpstr>v1model.p4: A P414 switch model</vt:lpstr>
      <vt:lpstr>The P416 compiler front-end</vt:lpstr>
      <vt:lpstr>Parsing P416 </vt:lpstr>
      <vt:lpstr>Important P416 classes</vt:lpstr>
      <vt:lpstr>Front-end passes (frontends/p4/frontend.cpp)</vt:lpstr>
      <vt:lpstr>Front-end: PrettyPrint</vt:lpstr>
      <vt:lpstr>Front-end: ValidateParsedProgram</vt:lpstr>
      <vt:lpstr>Front-end: CreateBuiltins</vt:lpstr>
      <vt:lpstr>Front-end: ResolveReferences </vt:lpstr>
      <vt:lpstr>ReferenceMap</vt:lpstr>
      <vt:lpstr>References example</vt:lpstr>
      <vt:lpstr>Front-end: Constant folding</vt:lpstr>
      <vt:lpstr>InstantiateDirectCalls</vt:lpstr>
      <vt:lpstr>Type checking</vt:lpstr>
      <vt:lpstr>Type checking algorithm</vt:lpstr>
      <vt:lpstr>Front-end: TableKeyNames</vt:lpstr>
      <vt:lpstr>Front-end: BindTypeVariables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Evaluation</vt:lpstr>
      <vt:lpstr>P416 Compiler Mid-end Passes</vt:lpstr>
      <vt:lpstr>Mid-end: RemoveReturns</vt:lpstr>
      <vt:lpstr>Mid-end: Inline, InlineActions</vt:lpstr>
      <vt:lpstr>Mid-end: LocalizeAllActions</vt:lpstr>
      <vt:lpstr>Mid-end: RemoveActionParameters</vt:lpstr>
      <vt:lpstr>Mid-end: SimplifySelect</vt:lpstr>
      <vt:lpstr>Mid-end: ExpandEmit</vt:lpstr>
      <vt:lpstr>Mid-End: EliminateTuples,  CopyStructures, NestedStructs</vt:lpstr>
      <vt:lpstr>MidEnd: NoMatch</vt:lpstr>
      <vt:lpstr>MidEnd: MoveConstructors</vt:lpstr>
      <vt:lpstr>Mid-end: ConvertEnums</vt:lpstr>
      <vt:lpstr>Mid-end: ValidateTableProperties</vt:lpstr>
      <vt:lpstr>Mid-end: SynthesizeActions</vt:lpstr>
      <vt:lpstr>MidEnd: Predication</vt:lpstr>
      <vt:lpstr>MidEnd: RemoveLeftSlices</vt:lpstr>
      <vt:lpstr>MidEnd: RemoveSelectBooleans</vt:lpstr>
      <vt:lpstr>MidEnd: SimplifySelectList</vt:lpstr>
      <vt:lpstr>MidEnd: TableHit</vt:lpstr>
      <vt:lpstr>MidEnd: ValidateTableProperties</vt:lpstr>
      <vt:lpstr>Useful helper classes</vt:lpstr>
      <vt:lpstr>Low-level IR</vt:lpstr>
      <vt:lpstr>Sample back-ends</vt:lpstr>
      <vt:lpstr>p4test</vt:lpstr>
      <vt:lpstr>Testing the compiler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590</cp:revision>
  <dcterms:created xsi:type="dcterms:W3CDTF">2015-11-12T20:04:41Z</dcterms:created>
  <dcterms:modified xsi:type="dcterms:W3CDTF">2017-05-25T00:05:24Z</dcterms:modified>
</cp:coreProperties>
</file>